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0" r:id="rId3"/>
    <p:sldId id="261" r:id="rId4"/>
    <p:sldId id="264" r:id="rId5"/>
    <p:sldId id="265" r:id="rId6"/>
    <p:sldId id="266" r:id="rId7"/>
    <p:sldId id="287" r:id="rId8"/>
    <p:sldId id="268" r:id="rId9"/>
    <p:sldId id="269" r:id="rId10"/>
    <p:sldId id="267" r:id="rId11"/>
    <p:sldId id="280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3" r:id="rId21"/>
    <p:sldId id="281" r:id="rId22"/>
    <p:sldId id="284" r:id="rId23"/>
    <p:sldId id="278" r:id="rId24"/>
    <p:sldId id="279" r:id="rId25"/>
    <p:sldId id="282" r:id="rId26"/>
    <p:sldId id="286" r:id="rId27"/>
    <p:sldId id="285" r:id="rId2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esktop\Donn&#233;es%20et%20Cartes%20FINALES%20Tr&#233;laz&#233;%20Stage\Excel\Exportation_QGIS_FIN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Utilisateur\Desktop\Donn&#233;es%20et%20Cartes%20FINALES%20Tr&#233;laz&#233;%20Stage\Excel\Exportation_QGIS_FIN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Graphique</a:t>
            </a:r>
            <a:r>
              <a:rPr lang="en-US" sz="1600" dirty="0"/>
              <a:t> des surfaces </a:t>
            </a:r>
            <a:r>
              <a:rPr lang="en-US" sz="1600" dirty="0" err="1"/>
              <a:t>totales</a:t>
            </a:r>
            <a:r>
              <a:rPr lang="en-US" sz="1600" dirty="0"/>
              <a:t> (</a:t>
            </a:r>
            <a:r>
              <a:rPr lang="en-US" sz="1600" dirty="0" err="1"/>
              <a:t>en</a:t>
            </a:r>
            <a:r>
              <a:rPr lang="en-US" sz="1600" dirty="0"/>
              <a:t> ha) des </a:t>
            </a:r>
            <a:r>
              <a:rPr lang="en-US" sz="1600" dirty="0" err="1"/>
              <a:t>différents</a:t>
            </a:r>
            <a:r>
              <a:rPr lang="en-US" sz="1600" dirty="0"/>
              <a:t> </a:t>
            </a:r>
            <a:r>
              <a:rPr lang="en-US" sz="1600" dirty="0" err="1"/>
              <a:t>niveaux</a:t>
            </a:r>
            <a:r>
              <a:rPr lang="en-US" sz="1600" dirty="0"/>
              <a:t> 1 EUNIS </a:t>
            </a:r>
            <a:r>
              <a:rPr lang="en-US" sz="1600" dirty="0" err="1"/>
              <a:t>présent</a:t>
            </a:r>
            <a:r>
              <a:rPr lang="en-US" sz="1600" dirty="0"/>
              <a:t> à </a:t>
            </a:r>
            <a:r>
              <a:rPr lang="en-US" sz="1600" dirty="0" err="1"/>
              <a:t>Trélazé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Exportation_QGIS_CALCUL!$S$1</c:f>
              <c:strCache>
                <c:ptCount val="1"/>
                <c:pt idx="0">
                  <c:v>Surface totale des différents niveaux 1 EUNIS présent à trélazé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9C-406C-9B08-448FDF434EC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9C-406C-9B08-448FDF434EC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9C-406C-9B08-448FDF434EC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9C-406C-9B08-448FDF434EC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B9C-406C-9B08-448FDF434ECC}"/>
              </c:ext>
            </c:extLst>
          </c:dPt>
          <c:dPt>
            <c:idx val="5"/>
            <c:invertIfNegative val="0"/>
            <c:bubble3D val="0"/>
            <c:spPr>
              <a:solidFill>
                <a:srgbClr val="AD23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B9C-406C-9B08-448FDF434ECC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B9C-406C-9B08-448FDF434ECC}"/>
              </c:ext>
            </c:extLst>
          </c:dPt>
          <c:dPt>
            <c:idx val="7"/>
            <c:invertIfNegative val="0"/>
            <c:bubble3D val="0"/>
            <c:spPr>
              <a:solidFill>
                <a:srgbClr val="66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B9C-406C-9B08-448FDF434ECC}"/>
              </c:ext>
            </c:extLst>
          </c:dPt>
          <c:cat>
            <c:strRef>
              <c:f>Exportation_QGIS_CALCUL!$R$2:$R$9</c:f>
              <c:strCache>
                <c:ptCount val="8"/>
                <c:pt idx="0">
                  <c:v>C</c:v>
                </c:pt>
                <c:pt idx="1">
                  <c:v>E</c:v>
                </c:pt>
                <c:pt idx="2">
                  <c:v>F</c:v>
                </c:pt>
                <c:pt idx="3">
                  <c:v>G</c:v>
                </c:pt>
                <c:pt idx="4">
                  <c:v>H</c:v>
                </c:pt>
                <c:pt idx="5">
                  <c:v>I</c:v>
                </c:pt>
                <c:pt idx="6">
                  <c:v>J</c:v>
                </c:pt>
                <c:pt idx="7">
                  <c:v>X</c:v>
                </c:pt>
              </c:strCache>
            </c:strRef>
          </c:cat>
          <c:val>
            <c:numRef>
              <c:f>Exportation_QGIS_CALCUL!$S$2:$S$9</c:f>
              <c:numCache>
                <c:formatCode>General</c:formatCode>
                <c:ptCount val="8"/>
                <c:pt idx="0">
                  <c:v>45.198825836181641</c:v>
                </c:pt>
                <c:pt idx="1">
                  <c:v>226.54388427734375</c:v>
                </c:pt>
                <c:pt idx="2">
                  <c:v>52.165138244628906</c:v>
                </c:pt>
                <c:pt idx="3">
                  <c:v>237.4302978515625</c:v>
                </c:pt>
                <c:pt idx="4">
                  <c:v>19.32615852355957</c:v>
                </c:pt>
                <c:pt idx="5">
                  <c:v>72.8798828125</c:v>
                </c:pt>
                <c:pt idx="6">
                  <c:v>510.465087890625</c:v>
                </c:pt>
                <c:pt idx="7">
                  <c:v>70.028190612792969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B9C-406C-9B08-448FDF434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467712"/>
        <c:axId val="270479776"/>
      </c:barChart>
      <c:catAx>
        <c:axId val="27046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Niveaux 1 EUNIS, présent à Trélazé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0479776"/>
        <c:crosses val="autoZero"/>
        <c:auto val="1"/>
        <c:lblAlgn val="ctr"/>
        <c:lblOffset val="100"/>
        <c:noMultiLvlLbl val="0"/>
      </c:catAx>
      <c:valAx>
        <c:axId val="27047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Surface (en 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04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Exportation_QGIS_CALCUL!$R$2:$R$9</cx:f>
        <cx:lvl ptCount="8">
          <cx:pt idx="0">C</cx:pt>
          <cx:pt idx="1">E</cx:pt>
          <cx:pt idx="2">F</cx:pt>
          <cx:pt idx="3">G</cx:pt>
          <cx:pt idx="4">H</cx:pt>
          <cx:pt idx="5">I</cx:pt>
          <cx:pt idx="6">J</cx:pt>
          <cx:pt idx="7">X</cx:pt>
        </cx:lvl>
      </cx:strDim>
      <cx:numDim type="size">
        <cx:f>Exportation_QGIS_CALCUL!$T$2:$T$9</cx:f>
        <cx:lvl ptCount="8" formatCode="0,00">
          <cx:pt idx="0">3.6626785717363148</cx:pt>
          <cx:pt idx="1">18.357942162212495</cx:pt>
          <cx:pt idx="2">4.2271924216075112</cx:pt>
          <cx:pt idx="3">19.24012069193509</cx:pt>
          <cx:pt idx="4">1.5660917156294136</cx:pt>
          <cx:pt idx="5">5.9058079529649126</cx:pt>
          <cx:pt idx="6">41.365444885955796</cx:pt>
          <cx:pt idx="7">5.6747215979584631</cx:pt>
        </cx:lvl>
      </cx:numDim>
    </cx:data>
    <cx:data id="1">
      <cx:strDim type="cat">
        <cx:f>Exportation_QGIS_CALCUL!$L$2:$L$102</cx:f>
        <cx:lvl ptCount="101">
          <cx:pt idx="0">C1.2</cx:pt>
          <cx:pt idx="1">C1.22</cx:pt>
          <cx:pt idx="2">C1.3</cx:pt>
          <cx:pt idx="3">C1.62</cx:pt>
          <cx:pt idx="4">C2.3</cx:pt>
          <cx:pt idx="5">C3.2</cx:pt>
          <cx:pt idx="6">C3.21</cx:pt>
          <cx:pt idx="7">C3.5</cx:pt>
          <cx:pt idx="8">D5.1</cx:pt>
          <cx:pt idx="9">E1.91</cx:pt>
          <cx:pt idx="10">E1.92</cx:pt>
          <cx:pt idx="11">E1.D</cx:pt>
          <cx:pt idx="12">E2.1</cx:pt>
          <cx:pt idx="13">E2.11</cx:pt>
          <cx:pt idx="14">E2.12</cx:pt>
          <cx:pt idx="15">E2.14</cx:pt>
          <cx:pt idx="16">E2.21</cx:pt>
          <cx:pt idx="17">E2.22</cx:pt>
          <cx:pt idx="18">E2.62</cx:pt>
          <cx:pt idx="19">E2.63</cx:pt>
          <cx:pt idx="20">E2.64</cx:pt>
          <cx:pt idx="21">E2.65</cx:pt>
          <cx:pt idx="22">E2.7</cx:pt>
          <cx:pt idx="23">E3.41</cx:pt>
          <cx:pt idx="24">E5.1</cx:pt>
          <cx:pt idx="25">E5.11</cx:pt>
          <cx:pt idx="26">E5.12</cx:pt>
          <cx:pt idx="27">E5.31</cx:pt>
          <cx:pt idx="28">F3.11</cx:pt>
          <cx:pt idx="29">F3.13</cx:pt>
          <cx:pt idx="30">F3.14</cx:pt>
          <cx:pt idx="31">F3.15</cx:pt>
          <cx:pt idx="32">F5.4</cx:pt>
          <cx:pt idx="33">G1.</cx:pt>
          <cx:pt idx="34">G1.1</cx:pt>
          <cx:pt idx="35">G1.11</cx:pt>
          <cx:pt idx="36">G1.21</cx:pt>
          <cx:pt idx="37">G1.4</cx:pt>
          <cx:pt idx="38">G1.81</cx:pt>
          <cx:pt idx="39">G1.85</cx:pt>
          <cx:pt idx="40">G1.91</cx:pt>
          <cx:pt idx="41">G1.92</cx:pt>
          <cx:pt idx="42">G1.A1</cx:pt>
          <cx:pt idx="43">G1.A2</cx:pt>
          <cx:pt idx="44">G1.A4</cx:pt>
          <cx:pt idx="45">G1.C1</cx:pt>
          <cx:pt idx="46">G1.C3</cx:pt>
          <cx:pt idx="47">G1.C4</cx:pt>
          <cx:pt idx="48">G1.D4</cx:pt>
          <cx:pt idx="49">G3.F2</cx:pt>
          <cx:pt idx="50">G4.C</cx:pt>
          <cx:pt idx="51">G5.61</cx:pt>
          <cx:pt idx="52">G5.71</cx:pt>
          <cx:pt idx="53">G5.72</cx:pt>
          <cx:pt idx="54">G5.81</cx:pt>
          <cx:pt idx="55">G5.83</cx:pt>
          <cx:pt idx="56">G5.84</cx:pt>
          <cx:pt idx="57">H3.61</cx:pt>
          <cx:pt idx="58">H3.62</cx:pt>
          <cx:pt idx="59">H5.36</cx:pt>
          <cx:pt idx="60">H5.37</cx:pt>
          <cx:pt idx="61">H5.61</cx:pt>
          <cx:pt idx="62">I1.12</cx:pt>
          <cx:pt idx="63">I1.22</cx:pt>
          <cx:pt idx="64">I2.22</cx:pt>
          <cx:pt idx="65">I2.23</cx:pt>
          <cx:pt idx="66">I2.3</cx:pt>
          <cx:pt idx="67">J1.1</cx:pt>
          <cx:pt idx="68">J1.2</cx:pt>
          <cx:pt idx="69">J1.3</cx:pt>
          <cx:pt idx="70">J1.41</cx:pt>
          <cx:pt idx="71">J1.42</cx:pt>
          <cx:pt idx="72">J1.5</cx:pt>
          <cx:pt idx="73">J1.51</cx:pt>
          <cx:pt idx="74">J1.6</cx:pt>
          <cx:pt idx="75">J2.1</cx:pt>
          <cx:pt idx="76">J2.3</cx:pt>
          <cx:pt idx="77">J2.31</cx:pt>
          <cx:pt idx="78">J2.32</cx:pt>
          <cx:pt idx="79">J2.41</cx:pt>
          <cx:pt idx="80">J2.42</cx:pt>
          <cx:pt idx="81">J2.6</cx:pt>
          <cx:pt idx="82">J2.61</cx:pt>
          <cx:pt idx="83">J2.7</cx:pt>
          <cx:pt idx="84">J3.2</cx:pt>
          <cx:pt idx="85">J3.3</cx:pt>
          <cx:pt idx="86">J4.1</cx:pt>
          <cx:pt idx="87">J4.2</cx:pt>
          <cx:pt idx="88">J4.3</cx:pt>
          <cx:pt idx="89">J4.6</cx:pt>
          <cx:pt idx="90">J4.7</cx:pt>
          <cx:pt idx="91">J5.3</cx:pt>
          <cx:pt idx="92">J5.33</cx:pt>
          <cx:pt idx="93">J5.51</cx:pt>
          <cx:pt idx="94">J6.1</cx:pt>
          <cx:pt idx="95">X09</cx:pt>
          <cx:pt idx="96">X11</cx:pt>
          <cx:pt idx="97">X13</cx:pt>
          <cx:pt idx="98">X22</cx:pt>
          <cx:pt idx="99">X24</cx:pt>
          <cx:pt idx="100">X25</cx:pt>
        </cx:lvl>
      </cx:strDim>
      <cx:numDim type="size">
        <cx:f>Exportation_QGIS_CALCUL!$N$2:$N$102</cx:f>
        <cx:lvl ptCount="101" formatCode="0,00">
          <cx:pt idx="0">2.1322064249625736</cx:pt>
          <cx:pt idx="1">0.19283623578049308</cx:pt>
          <cx:pt idx="2">0.12980940517537706</cx:pt>
          <cx:pt idx="3">0.47529979374135273</cx:pt>
          <cx:pt idx="4">0.67894851847712345</cx:pt>
          <cx:pt idx="5">0.0045264972691566397</cx:pt>
          <cx:pt idx="6">0.03505809933416193</cx:pt>
          <cx:pt idx="7">0.013552911609329615</cx:pt>
          <cx:pt idx="8">0.012016512166336204</cx:pt>
          <cx:pt idx="9">0.01273184005241333</cx:pt>
          <cx:pt idx="10">0.0053917512367359418</cx:pt>
          <cx:pt idx="11">0.59184044127661761</cx:pt>
          <cx:pt idx="12">0.0035197488718449912</cx:pt>
          <cx:pt idx="13">3.6808666185180425</cx:pt>
          <cx:pt idx="14">0.29401899333650733</cx:pt>
          <cx:pt idx="15">0.20685769537133991</cx:pt>
          <cx:pt idx="16">5.9097035614824618</cx:pt>
          <cx:pt idx="17">2.8668113839239928</cx:pt>
          <cx:pt idx="18">1.0299803960119887</cx:pt>
          <cx:pt idx="19">0.2700338725215008</cx:pt>
          <cx:pt idx="20">0.1566041573711128</cx:pt>
          <cx:pt idx="21">0.95279881243084796</cx:pt>
          <cx:pt idx="22">0.69862741296408248</cx:pt>
          <cx:pt idx="23">1.3798835683426265</cx:pt>
          <cx:pt idx="24">0.046913601784250192</cx:pt>
          <cx:pt idx="25">0.02430155737963045</cx:pt>
          <cx:pt idx="26">0.018950223981320347</cx:pt>
          <cx:pt idx="27">0.20589862048816265</cx:pt>
          <cx:pt idx="28">0.91399119673372176</cx:pt>
          <cx:pt idx="29">2.8667560575102029</cx:pt>
          <cx:pt idx="30">0.41238357732805242</cx:pt>
          <cx:pt idx="31">0.01381344946791223</cx:pt>
          <cx:pt idx="32">0.019739687861329298</cx:pt>
          <cx:pt idx="33">0.052002791525043932</cx:pt>
          <cx:pt idx="34">0.10437669887945758</cx:pt>
          <cx:pt idx="35">0.048758531948695956</cx:pt>
          <cx:pt idx="36">0.10663622459598159</cx:pt>
          <cx:pt idx="37">0.32564640346021523</cx:pt>
          <cx:pt idx="38">1.2011763927552177</cx:pt>
          <cx:pt idx="39">3.3138160442174374</cx:pt>
          <cx:pt idx="40">1.7341484865939203</cx:pt>
          <cx:pt idx="41">0.078978334948103288</cx:pt>
          <cx:pt idx="42">2.0143123279849426</cx:pt>
          <cx:pt idx="43">0.16345238514391072</cx:pt>
          <cx:pt idx="44">0.94676854241387609</cx:pt>
          <cx:pt idx="45">0.37755065446963715</cx:pt>
          <cx:pt idx="46">1.2458284404453435</cx:pt>
          <cx:pt idx="47">1.4664910419513209</cx:pt>
          <cx:pt idx="48">1.3247249883109109</cx:pt>
          <cx:pt idx="49">3.0602068723857756</cx:pt>
          <cx:pt idx="50">0.16388510569869086</cx:pt>
          <cx:pt idx="51">0.14928742266729678</cx:pt>
          <cx:pt idx="52">0.48897017014637029</cx:pt>
          <cx:pt idx="53">0.01004596868213941</cx:pt>
          <cx:pt idx="54">0.35097871472384934</cx:pt>
          <cx:pt idx="55">0.41325114340462277</cx:pt>
          <cx:pt idx="56">0.096513335730180089</cx:pt>
          <cx:pt idx="57">0.13261911382763394</cx:pt>
          <cx:pt idx="58">0.69221812610403965</cx:pt>
          <cx:pt idx="59">0.38261155317237389</cx:pt>
          <cx:pt idx="60">0.13329731636678321</cx:pt>
          <cx:pt idx="61">0.22515698400382667</cx:pt>
          <cx:pt idx="62">3.4011121616804538</cx:pt>
          <cx:pt idx="63">0.33679027136177397</cx:pt>
          <cx:pt idx="64">0.032695425787180397</cx:pt>
          <cx:pt idx="65">2.1200812859315232</cx:pt>
          <cx:pt idx="66">0.014418976927949129</cx:pt>
          <cx:pt idx="67">2.0728405647939532</cx:pt>
          <cx:pt idx="68">15.677381628262824</cx:pt>
          <cx:pt idx="69">1.1057906417921144</cx:pt>
          <cx:pt idx="70">2.7043591241623175</cx:pt>
          <cx:pt idx="71">0.5724111724596973</cx:pt>
          <cx:pt idx="72">0.055038403488354336</cx:pt>
          <cx:pt idx="73">0.42709893523710024</cx:pt>
          <cx:pt idx="74">1.0207537892542164</cx:pt>
          <cx:pt idx="75">0.80795070663901636</cx:pt>
          <cx:pt idx="76">0.053977339847634156</cx:pt>
          <cx:pt idx="77">0.035788469813408719</cx:pt>
          <cx:pt idx="78">0.055001511163377044</cx:pt>
          <cx:pt idx="79">0.042841846247883293</cx:pt>
          <cx:pt idx="80">0.097173775476913304</cx:pt>
          <cx:pt idx="81">0.027474169346710119</cx:pt>
          <cx:pt idx="82">0.081906244890295909</cx:pt>
          <cx:pt idx="83">0.25208332961113211</cx:pt>
          <cx:pt idx="84">1.1158600491018487</cx:pt>
          <cx:pt idx="85">0.66646491682935427</cx:pt>
          <cx:pt idx="86">0.34593933614156008</cx:pt>
          <cx:pt idx="87">12.923481255042057</cx:pt>
          <cx:pt idx="88">0.55953669278936469</cx:pt>
          <cx:pt idx="89">0.40465511094815121</cx:pt>
          <cx:pt idx="90">0.17605647242115149</cx:pt>
          <cx:pt idx="91">0.012010527245047016</cx:pt>
          <cx:pt idx="92">0.04447280672282531</cx:pt>
          <cx:pt idx="93">0.011499718982116861</cx:pt>
          <cx:pt idx="94">0.010631144753584306</cx:pt>
          <cx:pt idx="95">0.020402283966630689</cx:pt>
          <cx:pt idx="96">4.118191629087165</cx:pt>
          <cx:pt idx="97">0.40923827843125798</cx:pt>
          <cx:pt idx="98">0.075519584099439999</cx:pt>
          <cx:pt idx="99">0.27141011706452078</cx:pt>
          <cx:pt idx="100">0.77927756087789657</cx:pt>
        </cx:lvl>
      </cx:numDim>
    </cx:data>
  </cx:chartData>
  <cx:chart>
    <cx:title pos="t" align="ctr" overlay="0">
      <cx:tx>
        <cx:txData>
          <cx:v>Distribution des surfaces (en %) des différents niveau 1 de la typologie EUNIS à Trélazé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/>
          </a:pPr>
          <a:r>
            <a:rPr lang="fr-FR" sz="16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</a:rPr>
            <a:t>Distribution des surfaces (en %) des différents niveau 1 de la typologie EUNIS à Trélazé </a:t>
          </a:r>
        </a:p>
      </cx:txPr>
    </cx:title>
    <cx:plotArea>
      <cx:plotAreaRegion>
        <cx:series layoutId="sunburst" uniqueId="{4950E6D2-75F2-48BA-955B-EC80453A5757}" formatIdx="0">
          <cx:tx>
            <cx:txData>
              <cx:f>Exportation_QGIS_CALCUL!$T$1</cx:f>
              <cx:v/>
            </cx:txData>
          </cx:tx>
          <cx:spPr>
            <a:ln>
              <a:solidFill>
                <a:sysClr val="windowText" lastClr="000000"/>
              </a:solidFill>
            </a:ln>
          </cx:spPr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srgbClr val="ED7D31"/>
              </a:solidFill>
            </cx:spPr>
          </cx:dataPt>
          <cx:dataPt idx="3">
            <cx:spPr>
              <a:solidFill>
                <a:srgbClr val="70AD47">
                  <a:lumMod val="75000"/>
                </a:srgbClr>
              </a:solidFill>
            </cx:spPr>
          </cx:dataPt>
          <cx:dataPt idx="4">
            <cx:spPr>
              <a:solidFill>
                <a:sysClr val="window" lastClr="FFFFFF">
                  <a:lumMod val="85000"/>
                </a:sysClr>
              </a:solidFill>
            </cx:spPr>
          </cx:dataPt>
          <cx:dataPt idx="5">
            <cx:spPr>
              <a:solidFill>
                <a:srgbClr val="F341D5"/>
              </a:solidFill>
            </cx:spPr>
          </cx:dataPt>
          <cx:dataPt idx="6">
            <cx:spPr>
              <a:solidFill>
                <a:srgbClr val="C00000"/>
              </a:solidFill>
            </cx:spPr>
          </cx:dataPt>
          <cx:dataPt idx="7">
            <cx:spPr>
              <a:solidFill>
                <a:srgbClr val="7030A0"/>
              </a:solidFill>
            </cx:spPr>
          </cx:dataPt>
          <cx:dataPt idx="8">
            <cx:spPr>
              <a:solidFill>
                <a:srgbClr val="6600FF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 b="1"/>
                </a:pPr>
                <a:endParaRPr lang="fr-FR" sz="1100" b="1" i="0" u="none" strike="noStrike" baseline="0">
                  <a:solidFill>
                    <a:sysClr val="window" lastClr="FFFFFF"/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;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fr-FR" sz="11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C; 3,66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fr-FR" sz="110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F; 4,23</a:t>
                  </a:r>
                </a:p>
              </cx:txPr>
              <cx:visibility seriesName="0" categoryName="1" value="1"/>
              <cx:separator>; 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fr-FR" sz="110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G; 19,24</a:t>
                  </a:r>
                </a:p>
              </cx:txPr>
              <cx:visibility seriesName="0" categoryName="1" value="1"/>
              <cx:separator>; </cx:separator>
            </cx:dataLabel>
          </cx:dataLabels>
          <cx:dataId val="0"/>
        </cx:series>
        <cx:series layoutId="sunburst" hidden="1" uniqueId="{00000000-DC9C-40B7-90EB-FFA6761B30A4}" formatIdx="1">
          <cx:tx>
            <cx:txData>
              <cx:f/>
              <cx:v>Code EUNIS serie 2</cx:v>
            </cx:txData>
          </cx:tx>
          <cx:dataId val="1"/>
        </cx:series>
      </cx:plotAreaRegion>
    </cx:plotArea>
    <cx:legend pos="t" align="ctr" overlay="0"/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63A05E-0970-46BD-82EF-4A6A186E4D40}" type="datetime1">
              <a:rPr lang="fr-FR" smtClean="0"/>
              <a:t>29/09/2021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0BAF6E-4526-4AC8-8CC3-4378E64E7864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8950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6384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91445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5714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51562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88575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0960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23866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39708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46678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8294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121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66770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53648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14501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65645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0591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18361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24698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Biais d’étude : Concentration des efforts sur les espaces « ruraux », et non sur les espaces urbanisés. Ces derniers ont des découpages souvent plus précis que ce que permet la carte au 1/5000.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7404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611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1445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6956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93714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4822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7211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5393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C69326-F710-448C-AFE4-20A9EE419CCF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5CCA056-5E13-43EC-88F1-3E162CAEA0EF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794E858-3C16-4218-AE0B-E37E342363DC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AD4240-EE61-4140-B988-B971970F8F5B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2696B8-3AD8-4B5A-8AD9-6704C61B7800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2BEF7B4-065D-459D-B064-A5C446C0BC37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 hasCustomPrompt="1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 hasCustomPrompt="1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BF1DC8-77F9-4F85-BF41-354CB4E679A9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7E1931-34C9-4ACA-B291-19B0ED1FD79C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AD7B2-F131-4389-9237-CA83AC5009F9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464A5A-6617-4F32-A030-482E50F57024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A911619-B06E-4CF1-9AAF-FB8CB5D7D9D4}" type="datetime1">
              <a:rPr lang="fr-FR" noProof="0" smtClean="0"/>
              <a:t>29/09/2021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A0A7D557-A4E0-461A-9E60-6CCB2A7368ED}" type="datetime1">
              <a:rPr lang="fr-FR" noProof="0" smtClean="0"/>
              <a:t>29/09/2021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grpSp>
        <p:nvGrpSpPr>
          <p:cNvPr id="7" name="Groupe 6" descr="Arbustes sur la plag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e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Forme libre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fr-FR" noProof="0" dirty="0"/>
            </a:p>
          </p:txBody>
        </p:sp>
        <p:grpSp>
          <p:nvGrpSpPr>
            <p:cNvPr id="11" name="Groupe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e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e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orme libre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9" name="Forme libre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grpSp>
              <p:nvGrpSpPr>
                <p:cNvPr id="96" name="Groupe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orme libre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7" name="Forme libre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97" name="Forme libre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8" name="Forme libre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9" name="Forme libre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grpSp>
              <p:nvGrpSpPr>
                <p:cNvPr id="100" name="Groupe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orme libre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3" name="Forme libre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4" name="Forme libre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5" name="Forme libre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101" name="Forme libre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2" name="Forme libre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3" name="Forme libre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4" name="Forme libre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5" name="Forme libre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6" name="Forme libre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7" name="Forme libre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8" name="Forme libre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9" name="Forme libre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10" name="Forme libre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11" name="Forme libre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56" name="Forme libre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57" name="Groupe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orme libre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3" name="Forme libre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4" name="Forme libre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58" name="Forme libre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59" name="Forme libre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60" name="Groupe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orme libre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1" name="Forme libre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61" name="Forme libre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62" name="Groupe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orme libre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4" name="Forme libre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grpSp>
              <p:nvGrpSpPr>
                <p:cNvPr id="85" name="Groupe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orme libre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89" name="Forme libre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86" name="Forme libre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7" name="Forme libre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63" name="Forme libre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4" name="Forme libre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5" name="Forme libre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6" name="Forme libre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7" name="Forme libre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8" name="Forme libre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9" name="Forme libre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0" name="Forme libre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1" name="Forme libre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2" name="Forme libre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3" name="Forme libre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4" name="Forme libre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75" name="Groupe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orme libre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2" name="Forme libre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76" name="Forme libre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7" name="Forme libre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8" name="Forme libre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9" name="Forme libre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80" name="Forme libre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</p:grpSp>
        <p:grpSp>
          <p:nvGrpSpPr>
            <p:cNvPr id="12" name="Groupe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e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orme libre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1" name="Forme libre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2" name="Forme libre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3" name="Forme libre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4" name="Forme libre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5" name="Forme libre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6" name="Forme libre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7" name="Forme libre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8" name="Forme libre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9" name="Forme libre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0" name="Forme libre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1" name="Forme libre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2" name="Forme libre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3" name="Forme libre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4" name="Forme libre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14" name="Forme libre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5" name="Forme libre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6" name="Forme libre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7" name="Forme libre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8" name="Forme libre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9" name="Forme libre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0" name="Forme libre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1" name="Forme libre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2" name="Forme libre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3" name="Forme libre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4" name="Forme libre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5" name="Forme libre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6" name="Forme libre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7" name="Forme libre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8" name="Forme libre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9" name="Forme libre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0" name="Forme libre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1" name="Forme libre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2" name="Forme libre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3" name="Forme libre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4" name="Forme libre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5" name="Forme libre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6" name="Forme libre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7" name="Forme libre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8" name="Forme libre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9" name="Forme libre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14/relationships/chartEx" Target="../charts/chartEx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1295401"/>
          </a:xfrm>
        </p:spPr>
        <p:txBody>
          <a:bodyPr rtlCol="0"/>
          <a:lstStyle/>
          <a:p>
            <a:pPr rtl="0"/>
            <a:r>
              <a:rPr lang="fr-FR" sz="3200" dirty="0"/>
              <a:t>Cartographie des habitats naturels et semi-naturels de Trélazé</a:t>
            </a:r>
          </a:p>
        </p:txBody>
      </p:sp>
      <p:pic>
        <p:nvPicPr>
          <p:cNvPr id="4" name="Image 3" descr="Une image contenant extérieur, herbe, ciel, nature&#10;&#10;Description générée automatiquement">
            <a:extLst>
              <a:ext uri="{FF2B5EF4-FFF2-40B4-BE49-F238E27FC236}">
                <a16:creationId xmlns:a16="http://schemas.microsoft.com/office/drawing/2014/main" id="{326BBBDD-C8D8-4FCE-9DC1-9B056B3E02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419" y="1641282"/>
            <a:ext cx="6861162" cy="45741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108AE4-625C-4A3A-B59E-EE296879E6AE}"/>
              </a:ext>
            </a:extLst>
          </p:cNvPr>
          <p:cNvSpPr txBox="1"/>
          <p:nvPr/>
        </p:nvSpPr>
        <p:spPr>
          <a:xfrm>
            <a:off x="3251689" y="6215390"/>
            <a:ext cx="56886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200" dirty="0"/>
              <a:t>Berges du puit Napoléon en mai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5C5F82-C0F3-417B-81E8-4ED54484F70F}"/>
              </a:ext>
            </a:extLst>
          </p:cNvPr>
          <p:cNvSpPr txBox="1"/>
          <p:nvPr/>
        </p:nvSpPr>
        <p:spPr>
          <a:xfrm>
            <a:off x="-79130" y="6540893"/>
            <a:ext cx="27445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dirty="0"/>
              <a:t>Alexis Brière - Octobre 2021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9B5156-F759-45AE-9576-CD8349500F9F}"/>
              </a:ext>
            </a:extLst>
          </p:cNvPr>
          <p:cNvSpPr txBox="1"/>
          <p:nvPr/>
        </p:nvSpPr>
        <p:spPr>
          <a:xfrm>
            <a:off x="2143857" y="6587598"/>
            <a:ext cx="79042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400" i="1" dirty="0"/>
              <a:t>Toutes les photographies datent de l’été 2021 et sont personnelles, sauf indications contraires</a:t>
            </a: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E6E52B96-D3AF-40F4-8AB7-6B26F5944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546" y="0"/>
            <a:ext cx="9699254" cy="6858000"/>
          </a:xfrm>
          <a:prstGeom prst="rect">
            <a:avLst/>
          </a:prstGeom>
        </p:spPr>
      </p:pic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84306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41A81543-DB71-4705-A3EB-7F94EE0F6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102064"/>
              </p:ext>
            </p:extLst>
          </p:nvPr>
        </p:nvGraphicFramePr>
        <p:xfrm>
          <a:off x="650632" y="896817"/>
          <a:ext cx="5574322" cy="348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aphique 5">
                <a:extLst>
                  <a:ext uri="{FF2B5EF4-FFF2-40B4-BE49-F238E27FC236}">
                    <a16:creationId xmlns:a16="http://schemas.microsoft.com/office/drawing/2014/main" id="{C1A70D2F-DF4D-4E75-90EF-8FA4D82A690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02084594"/>
                  </p:ext>
                </p:extLst>
              </p:nvPr>
            </p:nvGraphicFramePr>
            <p:xfrm>
              <a:off x="6224954" y="896817"/>
              <a:ext cx="5967046" cy="413238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6" name="Graphique 5">
                <a:extLst>
                  <a:ext uri="{FF2B5EF4-FFF2-40B4-BE49-F238E27FC236}">
                    <a16:creationId xmlns:a16="http://schemas.microsoft.com/office/drawing/2014/main" id="{C1A70D2F-DF4D-4E75-90EF-8FA4D82A69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4954" y="896817"/>
                <a:ext cx="5967046" cy="41323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67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4307250E-93AA-470C-82D8-E23518AEE4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73" y="0"/>
            <a:ext cx="9699254" cy="6858000"/>
          </a:xfrm>
          <a:prstGeom prst="rect">
            <a:avLst/>
          </a:prstGeom>
        </p:spPr>
      </p:pic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31222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8A00BD5E-81B3-46A8-9275-EE8ACA8415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73" y="0"/>
            <a:ext cx="9699254" cy="6858000"/>
          </a:xfrm>
          <a:prstGeom prst="rect">
            <a:avLst/>
          </a:prstGeom>
        </p:spPr>
      </p:pic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148922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4249493D-7D73-429E-89FC-B0AE09DB8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73" y="0"/>
            <a:ext cx="9699254" cy="6858000"/>
          </a:xfrm>
          <a:prstGeom prst="rect">
            <a:avLst/>
          </a:prstGeom>
        </p:spPr>
      </p:pic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355700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9D0B2CB9-3F91-4A7F-BB98-A85663B795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73" y="0"/>
            <a:ext cx="9699254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393515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EE657F9A-3678-48EA-92A2-D30BEAD88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73" y="0"/>
            <a:ext cx="9699254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91610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3DCDC03A-AD29-4620-B5A9-2B3FCB768B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73" y="0"/>
            <a:ext cx="9699254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2752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426937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F0EAC585-81E9-43A5-A511-3772719DF9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73" y="0"/>
            <a:ext cx="9699254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52463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4F54FE19-F019-4F76-A663-855E46061E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73" y="0"/>
            <a:ext cx="9699254" cy="6858000"/>
          </a:xfrm>
          <a:prstGeom prst="rect">
            <a:avLst/>
          </a:prstGeom>
        </p:spPr>
      </p:pic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 : Haies</a:t>
            </a:r>
          </a:p>
        </p:txBody>
      </p:sp>
    </p:spTree>
    <p:extLst>
      <p:ext uri="{BB962C8B-B14F-4D97-AF65-F5344CB8AC3E}">
        <p14:creationId xmlns:p14="http://schemas.microsoft.com/office/powerpoint/2010/main" val="94259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1800"/>
          </a:xfrm>
        </p:spPr>
        <p:txBody>
          <a:bodyPr rtlCol="0"/>
          <a:lstStyle/>
          <a:p>
            <a:pPr rtl="0"/>
            <a:r>
              <a:rPr lang="fr-FR" sz="3600" dirty="0"/>
              <a:t>Qui je suis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9D6E11-27F4-44C7-87BC-1D833C9B29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307" y="4156076"/>
            <a:ext cx="3407664" cy="731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35B684E-D19E-4DD0-9808-DC4947910E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652" y="1828738"/>
            <a:ext cx="1910973" cy="17463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0960B69-9D00-4AF2-9469-5848B64A99FA}"/>
              </a:ext>
            </a:extLst>
          </p:cNvPr>
          <p:cNvSpPr txBox="1"/>
          <p:nvPr/>
        </p:nvSpPr>
        <p:spPr>
          <a:xfrm>
            <a:off x="351692" y="1902684"/>
            <a:ext cx="7763608" cy="25853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Etudiant, 21 ans</a:t>
            </a:r>
          </a:p>
          <a:p>
            <a:pPr marL="285750" indent="-285750">
              <a:buFontTx/>
              <a:buChar char="-"/>
            </a:pPr>
            <a:r>
              <a:rPr lang="fr-FR" dirty="0"/>
              <a:t>Fin de 4</a:t>
            </a:r>
            <a:r>
              <a:rPr lang="fr-FR" baseline="30000" dirty="0"/>
              <a:t>ème</a:t>
            </a:r>
            <a:r>
              <a:rPr lang="fr-FR" dirty="0"/>
              <a:t> année d’étude d’ingénieur en paysage à </a:t>
            </a:r>
            <a:r>
              <a:rPr lang="fr-FR" dirty="0" err="1"/>
              <a:t>Agrocampus</a:t>
            </a:r>
            <a:r>
              <a:rPr lang="fr-FR" dirty="0"/>
              <a:t> Ouest</a:t>
            </a:r>
          </a:p>
          <a:p>
            <a:pPr marL="285750" indent="-285750">
              <a:buFontTx/>
              <a:buChar char="-"/>
            </a:pPr>
            <a:r>
              <a:rPr lang="fr-FR" dirty="0"/>
              <a:t>Dont un an d’étude (double diplôme) en Allemagne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Stage de 3 mois chez ADDULT (de mai à août 2021)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Etudes futures : Vers les thématiques environnementales et botaniques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 : Haies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C59982-D961-4177-BC51-F1228EA8E41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5229"/>
            <a:ext cx="7896225" cy="56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21EDD5-8590-49D9-A7A9-48ADC39C1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36199"/>
            <a:ext cx="595122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6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Habitats les plus représentés à Trélazé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F7DC1A-C4D6-42C4-BB56-4005F8663B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308" y="450414"/>
            <a:ext cx="6775384" cy="58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26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CF74B30-7A74-4CB1-9F7F-75FD95B235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033" y="662781"/>
            <a:ext cx="2741383" cy="23538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393C7D-16B2-4F61-8900-53ED11B2D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98" y="678765"/>
            <a:ext cx="9242565" cy="4675749"/>
          </a:xfrm>
          <a:prstGeom prst="rect">
            <a:avLst/>
          </a:prstGeom>
        </p:spPr>
      </p:pic>
      <p:sp>
        <p:nvSpPr>
          <p:cNvPr id="10" name="Titre 1" title="Disposition de titre et de contenu avec graphique">
            <a:extLst>
              <a:ext uri="{FF2B5EF4-FFF2-40B4-BE49-F238E27FC236}">
                <a16:creationId xmlns:a16="http://schemas.microsoft.com/office/drawing/2014/main" id="{F64F8C42-280A-4354-9B96-F7F8F6F7774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72800" cy="450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/>
              <a:t>Habitats les plus représentés à Trélazé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5623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Comparaison avec les cartes antérieures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1D841774-F03F-47A5-A089-6E5E405B8E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089"/>
            <a:ext cx="6096000" cy="4309744"/>
          </a:xfrm>
          <a:prstGeom prst="rect">
            <a:avLst/>
          </a:prstGeom>
        </p:spPr>
      </p:pic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2FEDD398-B90C-4DEF-9F0A-9A1A005577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14893"/>
            <a:ext cx="6096000" cy="430974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8E894A-5A05-4492-8EF9-2D5D412702AE}"/>
              </a:ext>
            </a:extLst>
          </p:cNvPr>
          <p:cNvSpPr txBox="1"/>
          <p:nvPr/>
        </p:nvSpPr>
        <p:spPr>
          <a:xfrm>
            <a:off x="2605454" y="5270609"/>
            <a:ext cx="6981092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Nouvelle carte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Polygones plus fins, mieux adaptés à l’échelle du quartier</a:t>
            </a:r>
          </a:p>
          <a:p>
            <a:pPr marL="285750" indent="-285750">
              <a:buFontTx/>
              <a:buChar char="-"/>
            </a:pPr>
            <a:r>
              <a:rPr lang="fr-FR" dirty="0"/>
              <a:t>Informations de terrain sur la végétation et le milieu physique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Informations plus précise sur le type d’habitat (EUNIS)</a:t>
            </a:r>
          </a:p>
          <a:p>
            <a:pPr marL="285750" indent="-285750">
              <a:buFontTx/>
              <a:buChar char="-"/>
            </a:pPr>
            <a:r>
              <a:rPr lang="fr-FR" dirty="0"/>
              <a:t>Représentation des habitats linéaires</a:t>
            </a:r>
          </a:p>
        </p:txBody>
      </p:sp>
    </p:spTree>
    <p:extLst>
      <p:ext uri="{BB962C8B-B14F-4D97-AF65-F5344CB8AC3E}">
        <p14:creationId xmlns:p14="http://schemas.microsoft.com/office/powerpoint/2010/main" val="995580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Propositions d’espaces remarquables et d’espaces vulnérables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3E405DE-1399-4F39-AF81-5BAE5EB07619}"/>
              </a:ext>
            </a:extLst>
          </p:cNvPr>
          <p:cNvGrpSpPr/>
          <p:nvPr/>
        </p:nvGrpSpPr>
        <p:grpSpPr>
          <a:xfrm>
            <a:off x="79580" y="450414"/>
            <a:ext cx="9061049" cy="6407586"/>
            <a:chOff x="1565475" y="450414"/>
            <a:chExt cx="9061049" cy="6407586"/>
          </a:xfrm>
        </p:grpSpPr>
        <p:pic>
          <p:nvPicPr>
            <p:cNvPr id="4" name="Image 3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69003598-FBBB-4457-B9F1-3958B036D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5475" y="450414"/>
              <a:ext cx="9061049" cy="6407586"/>
            </a:xfrm>
            <a:prstGeom prst="rect">
              <a:avLst/>
            </a:prstGeom>
          </p:spPr>
        </p:pic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4CE7285C-CBA1-4BBA-A011-AEDC4271339C}"/>
                </a:ext>
              </a:extLst>
            </p:cNvPr>
            <p:cNvSpPr/>
            <p:nvPr/>
          </p:nvSpPr>
          <p:spPr>
            <a:xfrm rot="20815440">
              <a:off x="8034455" y="2609282"/>
              <a:ext cx="722658" cy="2121452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90025494-66A1-4B79-A542-E420A7A34122}"/>
                </a:ext>
              </a:extLst>
            </p:cNvPr>
            <p:cNvSpPr/>
            <p:nvPr/>
          </p:nvSpPr>
          <p:spPr>
            <a:xfrm>
              <a:off x="8382001" y="2945423"/>
              <a:ext cx="722658" cy="483577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07857BE-BFFA-404A-A4AE-1A474B0F8634}"/>
                </a:ext>
              </a:extLst>
            </p:cNvPr>
            <p:cNvSpPr/>
            <p:nvPr/>
          </p:nvSpPr>
          <p:spPr>
            <a:xfrm rot="18884741">
              <a:off x="5087118" y="2447312"/>
              <a:ext cx="722658" cy="2602102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751A4EF-0EE3-4CFC-B805-BC9226F3E079}"/>
                </a:ext>
              </a:extLst>
            </p:cNvPr>
            <p:cNvSpPr/>
            <p:nvPr/>
          </p:nvSpPr>
          <p:spPr>
            <a:xfrm rot="4008226">
              <a:off x="7112167" y="4064351"/>
              <a:ext cx="722658" cy="2356032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85B46EB6-1320-423A-8FAE-0F72820C6299}"/>
                </a:ext>
              </a:extLst>
            </p:cNvPr>
            <p:cNvSpPr/>
            <p:nvPr/>
          </p:nvSpPr>
          <p:spPr>
            <a:xfrm rot="20965536">
              <a:off x="8713140" y="1717365"/>
              <a:ext cx="786750" cy="20642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782166D-A5E5-4E17-9B4A-7D490A5D7932}"/>
                </a:ext>
              </a:extLst>
            </p:cNvPr>
            <p:cNvSpPr/>
            <p:nvPr/>
          </p:nvSpPr>
          <p:spPr>
            <a:xfrm rot="18523121">
              <a:off x="7073923" y="2018748"/>
              <a:ext cx="406545" cy="20642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6A7C123-98A6-4678-9967-11E42E4B008A}"/>
                </a:ext>
              </a:extLst>
            </p:cNvPr>
            <p:cNvSpPr/>
            <p:nvPr/>
          </p:nvSpPr>
          <p:spPr>
            <a:xfrm rot="18523121">
              <a:off x="6002640" y="4723258"/>
              <a:ext cx="464761" cy="8749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C6EA6194-9D79-4E1C-A22F-AA6988C5F680}"/>
              </a:ext>
            </a:extLst>
          </p:cNvPr>
          <p:cNvSpPr txBox="1"/>
          <p:nvPr/>
        </p:nvSpPr>
        <p:spPr>
          <a:xfrm>
            <a:off x="9140629" y="844934"/>
            <a:ext cx="3009146" cy="39703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Propositions, à discuter</a:t>
            </a:r>
          </a:p>
          <a:p>
            <a:endParaRPr lang="fr-FR" dirty="0"/>
          </a:p>
          <a:p>
            <a:r>
              <a:rPr lang="fr-FR" dirty="0"/>
              <a:t>Espaces remarquables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Anciennes Ardoisières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Plaine de l’Authion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Réseau bocager Est</a:t>
            </a:r>
          </a:p>
          <a:p>
            <a:pPr marL="285750" indent="-285750">
              <a:buFontTx/>
              <a:buChar char="-"/>
            </a:pPr>
            <a:r>
              <a:rPr lang="fr-FR" dirty="0"/>
              <a:t>Bois de la </a:t>
            </a:r>
            <a:r>
              <a:rPr lang="fr-FR" dirty="0" err="1"/>
              <a:t>Bodinière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Espaces vulnérables :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Quantinière</a:t>
            </a:r>
            <a:r>
              <a:rPr lang="fr-FR" dirty="0"/>
              <a:t> Nord et Est</a:t>
            </a:r>
          </a:p>
          <a:p>
            <a:pPr marL="285750" indent="-285750">
              <a:buFontTx/>
              <a:buChar char="-"/>
            </a:pPr>
            <a:r>
              <a:rPr lang="fr-FR" dirty="0"/>
              <a:t>Ardoisières côté Fond Napoléon</a:t>
            </a:r>
          </a:p>
          <a:p>
            <a:pPr marL="285750" indent="-285750">
              <a:buFontTx/>
              <a:buChar char="-"/>
            </a:pPr>
            <a:r>
              <a:rPr lang="fr-FR" dirty="0"/>
              <a:t>Espace indéterminé au Nord-Est, (future prison)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624DEA7-E109-4E18-BE7A-F73799925CC3}"/>
              </a:ext>
            </a:extLst>
          </p:cNvPr>
          <p:cNvSpPr/>
          <p:nvPr/>
        </p:nvSpPr>
        <p:spPr>
          <a:xfrm rot="155214">
            <a:off x="4418479" y="6665375"/>
            <a:ext cx="151181" cy="184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BDC38A9-1231-4AAB-9011-65135E8DFAB3}"/>
              </a:ext>
            </a:extLst>
          </p:cNvPr>
          <p:cNvSpPr/>
          <p:nvPr/>
        </p:nvSpPr>
        <p:spPr>
          <a:xfrm rot="155214">
            <a:off x="4418480" y="6429566"/>
            <a:ext cx="151181" cy="18410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6D4578-ED77-4BD5-A29F-508063ECBFC2}"/>
              </a:ext>
            </a:extLst>
          </p:cNvPr>
          <p:cNvSpPr txBox="1"/>
          <p:nvPr/>
        </p:nvSpPr>
        <p:spPr>
          <a:xfrm>
            <a:off x="4570440" y="6384301"/>
            <a:ext cx="1566454" cy="2616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r-FR" sz="1100" dirty="0"/>
              <a:t>Espaces remarquables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A394587-A1B1-43DD-8704-9A7427F83427}"/>
              </a:ext>
            </a:extLst>
          </p:cNvPr>
          <p:cNvSpPr txBox="1"/>
          <p:nvPr/>
        </p:nvSpPr>
        <p:spPr>
          <a:xfrm>
            <a:off x="4570440" y="6621106"/>
            <a:ext cx="1439818" cy="2616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r-FR" sz="1100" dirty="0"/>
              <a:t>Espaces vulnérables</a:t>
            </a:r>
          </a:p>
        </p:txBody>
      </p:sp>
    </p:spTree>
    <p:extLst>
      <p:ext uri="{BB962C8B-B14F-4D97-AF65-F5344CB8AC3E}">
        <p14:creationId xmlns:p14="http://schemas.microsoft.com/office/powerpoint/2010/main" val="1639511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105504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Biodiversité</a:t>
            </a:r>
          </a:p>
        </p:txBody>
      </p:sp>
      <p:pic>
        <p:nvPicPr>
          <p:cNvPr id="6" name="Image 5" descr="Une image contenant extérieur, plante, feuille&#10;&#10;Description générée automatiquement">
            <a:extLst>
              <a:ext uri="{FF2B5EF4-FFF2-40B4-BE49-F238E27FC236}">
                <a16:creationId xmlns:a16="http://schemas.microsoft.com/office/drawing/2014/main" id="{BAA293F4-1976-4175-8A04-E62A23DC0B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63" y="225207"/>
            <a:ext cx="3877162" cy="25860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3466AEE-E74C-4377-BF0F-6D4987833DF2}"/>
              </a:ext>
            </a:extLst>
          </p:cNvPr>
          <p:cNvSpPr txBox="1"/>
          <p:nvPr/>
        </p:nvSpPr>
        <p:spPr>
          <a:xfrm>
            <a:off x="8260598" y="5895023"/>
            <a:ext cx="32181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/>
              <a:t>Mantis </a:t>
            </a:r>
            <a:r>
              <a:rPr lang="fr-FR" sz="1600" i="1" dirty="0" err="1"/>
              <a:t>religiosa</a:t>
            </a:r>
            <a:r>
              <a:rPr lang="fr-FR" sz="1600" dirty="0"/>
              <a:t>, Mante religieuse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E8289F-23CD-4391-99EF-B7DD6F273FC6}"/>
              </a:ext>
            </a:extLst>
          </p:cNvPr>
          <p:cNvSpPr txBox="1"/>
          <p:nvPr/>
        </p:nvSpPr>
        <p:spPr>
          <a:xfrm>
            <a:off x="4217683" y="6197494"/>
            <a:ext cx="31036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/>
              <a:t>Quercus </a:t>
            </a:r>
            <a:r>
              <a:rPr lang="fr-FR" sz="1600" i="1" dirty="0" err="1"/>
              <a:t>robur</a:t>
            </a:r>
            <a:r>
              <a:rPr lang="fr-FR" sz="1600" dirty="0"/>
              <a:t>, Chêne pédonculé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10874C-1EA9-47CF-9719-39566CF052AD}"/>
              </a:ext>
            </a:extLst>
          </p:cNvPr>
          <p:cNvSpPr txBox="1"/>
          <p:nvPr/>
        </p:nvSpPr>
        <p:spPr>
          <a:xfrm>
            <a:off x="8057078" y="2790561"/>
            <a:ext cx="36251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 err="1"/>
              <a:t>Chelidonium</a:t>
            </a:r>
            <a:r>
              <a:rPr lang="fr-FR" sz="1600" i="1" dirty="0"/>
              <a:t> </a:t>
            </a:r>
            <a:r>
              <a:rPr lang="fr-FR" sz="1600" i="1" dirty="0" err="1"/>
              <a:t>majus</a:t>
            </a:r>
            <a:r>
              <a:rPr lang="fr-FR" sz="1600" dirty="0"/>
              <a:t>, Grande chélidoine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C609DC-494B-424C-A518-3F43572A73D1}"/>
              </a:ext>
            </a:extLst>
          </p:cNvPr>
          <p:cNvSpPr txBox="1"/>
          <p:nvPr/>
        </p:nvSpPr>
        <p:spPr>
          <a:xfrm>
            <a:off x="167054" y="952427"/>
            <a:ext cx="35312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 err="1"/>
              <a:t>Lacerta</a:t>
            </a:r>
            <a:r>
              <a:rPr lang="fr-FR" sz="1600" i="1" dirty="0"/>
              <a:t> </a:t>
            </a:r>
            <a:r>
              <a:rPr lang="fr-FR" sz="1600" i="1" dirty="0" err="1"/>
              <a:t>bilineata</a:t>
            </a:r>
            <a:r>
              <a:rPr lang="fr-FR" sz="1600" i="1" dirty="0"/>
              <a:t>, </a:t>
            </a:r>
            <a:r>
              <a:rPr lang="fr-FR" sz="1600" dirty="0"/>
              <a:t>Lézard à deux raies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1F8E5E-7A61-4BDD-AC02-731590F1B792}"/>
              </a:ext>
            </a:extLst>
          </p:cNvPr>
          <p:cNvSpPr txBox="1"/>
          <p:nvPr/>
        </p:nvSpPr>
        <p:spPr>
          <a:xfrm>
            <a:off x="4788407" y="2883493"/>
            <a:ext cx="227539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 err="1"/>
              <a:t>Pararge</a:t>
            </a:r>
            <a:r>
              <a:rPr lang="fr-FR" sz="1600" i="1" dirty="0"/>
              <a:t> </a:t>
            </a:r>
            <a:r>
              <a:rPr lang="fr-FR" sz="1600" i="1" dirty="0" err="1"/>
              <a:t>aegeria</a:t>
            </a:r>
            <a:r>
              <a:rPr lang="fr-FR" sz="1600" dirty="0"/>
              <a:t>, </a:t>
            </a:r>
            <a:r>
              <a:rPr lang="fr-FR" sz="1600" dirty="0" err="1"/>
              <a:t>Tircis</a:t>
            </a:r>
            <a:endParaRPr lang="fr-FR" sz="1600" dirty="0"/>
          </a:p>
        </p:txBody>
      </p:sp>
      <p:pic>
        <p:nvPicPr>
          <p:cNvPr id="17" name="Image 16" descr="Une image contenant herbe, extérieur, plante&#10;&#10;Description générée automatiquement">
            <a:extLst>
              <a:ext uri="{FF2B5EF4-FFF2-40B4-BE49-F238E27FC236}">
                <a16:creationId xmlns:a16="http://schemas.microsoft.com/office/drawing/2014/main" id="{1948821E-E74B-4E02-A3F2-CD5A39415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291" y="3296820"/>
            <a:ext cx="3888749" cy="2601361"/>
          </a:xfrm>
          <a:prstGeom prst="rect">
            <a:avLst/>
          </a:prstGeom>
        </p:spPr>
      </p:pic>
      <p:pic>
        <p:nvPicPr>
          <p:cNvPr id="21" name="Image 20" descr="Une image contenant arbre, extérieur, vert, plante&#10;&#10;Description générée automatiquement">
            <a:extLst>
              <a:ext uri="{FF2B5EF4-FFF2-40B4-BE49-F238E27FC236}">
                <a16:creationId xmlns:a16="http://schemas.microsoft.com/office/drawing/2014/main" id="{C8ED7571-7514-4E44-8168-8E7FCA4E39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5"/>
          <a:stretch/>
        </p:blipFill>
        <p:spPr>
          <a:xfrm>
            <a:off x="4958787" y="192910"/>
            <a:ext cx="1934631" cy="2766928"/>
          </a:xfrm>
          <a:prstGeom prst="rect">
            <a:avLst/>
          </a:prstGeom>
        </p:spPr>
      </p:pic>
      <p:pic>
        <p:nvPicPr>
          <p:cNvPr id="23" name="Image 22" descr="Une image contenant arbre, extérieur, vert, plante&#10;&#10;Description générée automatiquement">
            <a:extLst>
              <a:ext uri="{FF2B5EF4-FFF2-40B4-BE49-F238E27FC236}">
                <a16:creationId xmlns:a16="http://schemas.microsoft.com/office/drawing/2014/main" id="{9C5F7858-EF74-48FF-B47C-C1C02ABD54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381" y="3374301"/>
            <a:ext cx="3390288" cy="2837380"/>
          </a:xfrm>
          <a:prstGeom prst="rect">
            <a:avLst/>
          </a:prstGeom>
        </p:spPr>
      </p:pic>
      <p:pic>
        <p:nvPicPr>
          <p:cNvPr id="25" name="Image 24" descr="Une image contenant arbre, extérieur, feuille, plante&#10;&#10;Description générée automatiquement">
            <a:extLst>
              <a:ext uri="{FF2B5EF4-FFF2-40B4-BE49-F238E27FC236}">
                <a16:creationId xmlns:a16="http://schemas.microsoft.com/office/drawing/2014/main" id="{D40A8AA8-58BE-45C6-A2BE-A1C1E006F0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38" y="1275593"/>
            <a:ext cx="3326820" cy="49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18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105504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Biodiversité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11CE0A-8046-4530-880E-F810F38D5438}"/>
              </a:ext>
            </a:extLst>
          </p:cNvPr>
          <p:cNvSpPr txBox="1"/>
          <p:nvPr/>
        </p:nvSpPr>
        <p:spPr>
          <a:xfrm>
            <a:off x="105503" y="693065"/>
            <a:ext cx="7597619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dirty="0"/>
              <a:t>Diversité :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des gènes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des espèces 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des écosystèmes </a:t>
            </a:r>
            <a:r>
              <a:rPr lang="fr-FR" sz="1600" dirty="0">
                <a:sym typeface="Wingdings" panose="05000000000000000000" pitchFamily="2" charset="2"/>
              </a:rPr>
              <a:t> +/- Habitats</a:t>
            </a:r>
            <a:endParaRPr lang="fr-FR" sz="1600" dirty="0"/>
          </a:p>
          <a:p>
            <a:r>
              <a:rPr lang="fr-FR" sz="2000" dirty="0"/>
              <a:t>+</a:t>
            </a:r>
            <a:r>
              <a:rPr lang="fr-FR" sz="1600" dirty="0"/>
              <a:t> diversité des interactions au sein de ces niveaux d’organisation et entre ceux-ci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12FE67-D9A5-4689-BAB7-CAF859A2F2EA}"/>
              </a:ext>
            </a:extLst>
          </p:cNvPr>
          <p:cNvSpPr txBox="1"/>
          <p:nvPr/>
        </p:nvSpPr>
        <p:spPr>
          <a:xfrm>
            <a:off x="770129" y="3464141"/>
            <a:ext cx="118696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Gènes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D736AF-18AF-4300-A5A9-3C24780F6597}"/>
              </a:ext>
            </a:extLst>
          </p:cNvPr>
          <p:cNvSpPr txBox="1"/>
          <p:nvPr/>
        </p:nvSpPr>
        <p:spPr>
          <a:xfrm>
            <a:off x="3548499" y="3464141"/>
            <a:ext cx="130126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Espèces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7C28D3-F0AD-41F1-A792-0C3CE2440D4B}"/>
              </a:ext>
            </a:extLst>
          </p:cNvPr>
          <p:cNvSpPr txBox="1"/>
          <p:nvPr/>
        </p:nvSpPr>
        <p:spPr>
          <a:xfrm>
            <a:off x="1957091" y="4730234"/>
            <a:ext cx="159140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Écosystèmes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C116AF9-BBA7-4237-AA0C-CC0B2806EA5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1363610" y="3833473"/>
            <a:ext cx="593481" cy="1081426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093FC8F-A19D-4674-8300-C77F5615A4E3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3548499" y="3833473"/>
            <a:ext cx="650630" cy="1081427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BADD997-E942-4B60-8AF0-9440B1EC819B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1957091" y="3648807"/>
            <a:ext cx="1591408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CF74BC0D-C800-4F72-8495-61F2E7903917}"/>
              </a:ext>
            </a:extLst>
          </p:cNvPr>
          <p:cNvCxnSpPr>
            <a:cxnSpLocks/>
          </p:cNvCxnSpPr>
          <p:nvPr/>
        </p:nvCxnSpPr>
        <p:spPr>
          <a:xfrm flipV="1">
            <a:off x="2880284" y="5099566"/>
            <a:ext cx="281353" cy="4923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D2ECD860-17DC-47D1-BFAD-62CEA5432CD6}"/>
              </a:ext>
            </a:extLst>
          </p:cNvPr>
          <p:cNvCxnSpPr>
            <a:cxnSpLocks/>
          </p:cNvCxnSpPr>
          <p:nvPr/>
        </p:nvCxnSpPr>
        <p:spPr>
          <a:xfrm flipH="1" flipV="1">
            <a:off x="2418687" y="5115130"/>
            <a:ext cx="461597" cy="4767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1262A07-4A77-4AE7-ABDB-87EF48110D10}"/>
              </a:ext>
            </a:extLst>
          </p:cNvPr>
          <p:cNvCxnSpPr>
            <a:cxnSpLocks/>
          </p:cNvCxnSpPr>
          <p:nvPr/>
        </p:nvCxnSpPr>
        <p:spPr>
          <a:xfrm>
            <a:off x="1363610" y="3123367"/>
            <a:ext cx="296740" cy="3407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48CA9EAB-93BD-4EEB-AF26-B9723BF7409B}"/>
              </a:ext>
            </a:extLst>
          </p:cNvPr>
          <p:cNvCxnSpPr>
            <a:cxnSpLocks/>
          </p:cNvCxnSpPr>
          <p:nvPr/>
        </p:nvCxnSpPr>
        <p:spPr>
          <a:xfrm flipH="1">
            <a:off x="1113030" y="3121092"/>
            <a:ext cx="250581" cy="3210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8D9403A3-647A-477A-806B-F130F194F172}"/>
              </a:ext>
            </a:extLst>
          </p:cNvPr>
          <p:cNvCxnSpPr>
            <a:cxnSpLocks/>
          </p:cNvCxnSpPr>
          <p:nvPr/>
        </p:nvCxnSpPr>
        <p:spPr>
          <a:xfrm>
            <a:off x="4199129" y="3096962"/>
            <a:ext cx="296740" cy="3407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A3D48D8D-032A-485B-8F33-574E7A3EFF29}"/>
              </a:ext>
            </a:extLst>
          </p:cNvPr>
          <p:cNvCxnSpPr>
            <a:cxnSpLocks/>
          </p:cNvCxnSpPr>
          <p:nvPr/>
        </p:nvCxnSpPr>
        <p:spPr>
          <a:xfrm flipH="1">
            <a:off x="3948549" y="3094687"/>
            <a:ext cx="250581" cy="3210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76779DA7-DA1D-459C-866A-D35B7DDD161A}"/>
              </a:ext>
            </a:extLst>
          </p:cNvPr>
          <p:cNvSpPr txBox="1"/>
          <p:nvPr/>
        </p:nvSpPr>
        <p:spPr>
          <a:xfrm>
            <a:off x="1957090" y="3325642"/>
            <a:ext cx="159140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200" dirty="0"/>
              <a:t>Interactions « inter »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12B3B6F5-242C-40F1-8C78-87C9A6E9272E}"/>
              </a:ext>
            </a:extLst>
          </p:cNvPr>
          <p:cNvSpPr txBox="1"/>
          <p:nvPr/>
        </p:nvSpPr>
        <p:spPr>
          <a:xfrm>
            <a:off x="503430" y="2842955"/>
            <a:ext cx="17203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Interactions « intra »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3C77B0A-00E0-4D95-ADFB-84E648C8DBB2}"/>
              </a:ext>
            </a:extLst>
          </p:cNvPr>
          <p:cNvSpPr txBox="1"/>
          <p:nvPr/>
        </p:nvSpPr>
        <p:spPr>
          <a:xfrm>
            <a:off x="-34366" y="2461763"/>
            <a:ext cx="582929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Schéma général des composantes de la biodiversité</a:t>
            </a:r>
          </a:p>
        </p:txBody>
      </p:sp>
      <p:pic>
        <p:nvPicPr>
          <p:cNvPr id="79" name="Image 78" descr="Une image contenant plante, fleur&#10;&#10;Description générée automatiquement">
            <a:extLst>
              <a:ext uri="{FF2B5EF4-FFF2-40B4-BE49-F238E27FC236}">
                <a16:creationId xmlns:a16="http://schemas.microsoft.com/office/drawing/2014/main" id="{89D4E187-70FB-4C10-9C50-299880EDAD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54" y="128233"/>
            <a:ext cx="3073574" cy="3221432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:a16="http://schemas.microsoft.com/office/drawing/2014/main" id="{3D9A0979-340B-4F50-ADFC-217AF858A19C}"/>
              </a:ext>
            </a:extLst>
          </p:cNvPr>
          <p:cNvSpPr txBox="1"/>
          <p:nvPr/>
        </p:nvSpPr>
        <p:spPr>
          <a:xfrm>
            <a:off x="7973961" y="5986526"/>
            <a:ext cx="305177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/>
              <a:t>Rana </a:t>
            </a:r>
            <a:r>
              <a:rPr lang="fr-FR" sz="1600" i="1" dirty="0" err="1"/>
              <a:t>dalmatina</a:t>
            </a:r>
            <a:r>
              <a:rPr lang="fr-FR" sz="1600" dirty="0"/>
              <a:t>, Grenouille agile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66C4C75-CBE7-4060-9BB8-BA8853E8C7E0}"/>
              </a:ext>
            </a:extLst>
          </p:cNvPr>
          <p:cNvSpPr txBox="1"/>
          <p:nvPr/>
        </p:nvSpPr>
        <p:spPr>
          <a:xfrm>
            <a:off x="7939454" y="3353048"/>
            <a:ext cx="31388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 err="1"/>
              <a:t>Dianthus</a:t>
            </a:r>
            <a:r>
              <a:rPr lang="fr-FR" sz="1600" i="1" dirty="0"/>
              <a:t> </a:t>
            </a:r>
            <a:r>
              <a:rPr lang="fr-FR" sz="1600" i="1" dirty="0" err="1"/>
              <a:t>armeria</a:t>
            </a:r>
            <a:r>
              <a:rPr lang="fr-FR" sz="1600" dirty="0"/>
              <a:t>, Œillet arméria </a:t>
            </a:r>
          </a:p>
        </p:txBody>
      </p:sp>
      <p:pic>
        <p:nvPicPr>
          <p:cNvPr id="82" name="Image 81" descr="Une image contenant herbe, extérieur, vert, plante&#10;&#10;Description générée automatiquement">
            <a:extLst>
              <a:ext uri="{FF2B5EF4-FFF2-40B4-BE49-F238E27FC236}">
                <a16:creationId xmlns:a16="http://schemas.microsoft.com/office/drawing/2014/main" id="{95E06CA6-1E8F-448E-91D8-160935CEA5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54" y="3951866"/>
            <a:ext cx="3073573" cy="2050049"/>
          </a:xfrm>
          <a:prstGeom prst="rect">
            <a:avLst/>
          </a:prstGeom>
        </p:spPr>
      </p:pic>
      <p:pic>
        <p:nvPicPr>
          <p:cNvPr id="6" name="Image 5" descr="Une image contenant arbre, fleur, plante, extérieur&#10;&#10;Description générée automatiquement">
            <a:extLst>
              <a:ext uri="{FF2B5EF4-FFF2-40B4-BE49-F238E27FC236}">
                <a16:creationId xmlns:a16="http://schemas.microsoft.com/office/drawing/2014/main" id="{E1E0EE30-A473-4DAB-A5C4-C700DA78D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760" y="3900854"/>
            <a:ext cx="2853362" cy="214002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D7D6841E-391E-44EC-BF9C-374039794462}"/>
              </a:ext>
            </a:extLst>
          </p:cNvPr>
          <p:cNvSpPr txBox="1"/>
          <p:nvPr/>
        </p:nvSpPr>
        <p:spPr>
          <a:xfrm>
            <a:off x="4818753" y="5982135"/>
            <a:ext cx="2954706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/>
              <a:t>Peucedanum </a:t>
            </a:r>
            <a:r>
              <a:rPr lang="fr-FR" sz="1600" i="1" dirty="0" err="1"/>
              <a:t>gallicum</a:t>
            </a:r>
            <a:r>
              <a:rPr lang="fr-FR" sz="1600" dirty="0"/>
              <a:t>, Peucédan de France</a:t>
            </a:r>
          </a:p>
          <a:p>
            <a:r>
              <a:rPr lang="fr-FR" sz="1400" b="1" dirty="0"/>
              <a:t>Auteur : Julien Geslin</a:t>
            </a:r>
          </a:p>
        </p:txBody>
      </p:sp>
    </p:spTree>
    <p:extLst>
      <p:ext uri="{BB962C8B-B14F-4D97-AF65-F5344CB8AC3E}">
        <p14:creationId xmlns:p14="http://schemas.microsoft.com/office/powerpoint/2010/main" val="1009428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Conclusion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7FB98E50-97E9-4542-B5E2-6F70526BF2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939" y="696048"/>
            <a:ext cx="4824060" cy="3410508"/>
          </a:xfrm>
          <a:prstGeom prst="rect">
            <a:avLst/>
          </a:prstGeom>
        </p:spPr>
      </p:pic>
      <p:pic>
        <p:nvPicPr>
          <p:cNvPr id="8" name="Image 7" descr="Une image contenant arbre, extérieur, ciel, herbe&#10;&#10;Description générée automatiquement">
            <a:extLst>
              <a:ext uri="{FF2B5EF4-FFF2-40B4-BE49-F238E27FC236}">
                <a16:creationId xmlns:a16="http://schemas.microsoft.com/office/drawing/2014/main" id="{33680D80-3CE0-4641-A49B-2AFC1C2B4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631" y="1452574"/>
            <a:ext cx="4448614" cy="2965743"/>
          </a:xfrm>
          <a:prstGeom prst="rect">
            <a:avLst/>
          </a:prstGeom>
        </p:spPr>
      </p:pic>
      <p:pic>
        <p:nvPicPr>
          <p:cNvPr id="10" name="Image 9" descr="Une image contenant ciel, extérieur, herbe, terrain&#10;&#10;Description générée automatiquement">
            <a:extLst>
              <a:ext uri="{FF2B5EF4-FFF2-40B4-BE49-F238E27FC236}">
                <a16:creationId xmlns:a16="http://schemas.microsoft.com/office/drawing/2014/main" id="{C349DA33-0BEE-49D5-B974-15FD7DDE68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2192"/>
            <a:ext cx="3690622" cy="2460415"/>
          </a:xfrm>
          <a:prstGeom prst="rect">
            <a:avLst/>
          </a:prstGeom>
        </p:spPr>
      </p:pic>
      <p:pic>
        <p:nvPicPr>
          <p:cNvPr id="12" name="Image 11" descr="Une image contenant arbre, extérieur, plante, forêt&#10;&#10;Description générée automatiquement">
            <a:extLst>
              <a:ext uri="{FF2B5EF4-FFF2-40B4-BE49-F238E27FC236}">
                <a16:creationId xmlns:a16="http://schemas.microsoft.com/office/drawing/2014/main" id="{D214936E-E81D-4A3D-81A0-56F8F107E7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621" y="4352192"/>
            <a:ext cx="3690622" cy="2460415"/>
          </a:xfrm>
          <a:prstGeom prst="rect">
            <a:avLst/>
          </a:prstGeom>
        </p:spPr>
      </p:pic>
      <p:pic>
        <p:nvPicPr>
          <p:cNvPr id="16" name="Image 15" descr="Une image contenant herbe, ciel, extérieur, arbre&#10;&#10;Description générée automatiquement">
            <a:extLst>
              <a:ext uri="{FF2B5EF4-FFF2-40B4-BE49-F238E27FC236}">
                <a16:creationId xmlns:a16="http://schemas.microsoft.com/office/drawing/2014/main" id="{4CC46246-53BD-4438-B7F9-78D309AD92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243" y="4106558"/>
            <a:ext cx="4810756" cy="27060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B710FF-A4B5-4C69-94F3-ED14AE93EA93}"/>
              </a:ext>
            </a:extLst>
          </p:cNvPr>
          <p:cNvSpPr txBox="1"/>
          <p:nvPr/>
        </p:nvSpPr>
        <p:spPr>
          <a:xfrm>
            <a:off x="3558055" y="1101215"/>
            <a:ext cx="348175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dirty="0"/>
              <a:t>Fond « </a:t>
            </a:r>
            <a:r>
              <a:rPr lang="fr-FR" sz="1600" i="1" dirty="0"/>
              <a:t>les Petits Carreaux </a:t>
            </a:r>
            <a:r>
              <a:rPr lang="fr-FR" sz="1600" dirty="0"/>
              <a:t>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2E4E20-5FAE-49DB-9E21-11E6CEB7FBA8}"/>
              </a:ext>
            </a:extLst>
          </p:cNvPr>
          <p:cNvSpPr txBox="1"/>
          <p:nvPr/>
        </p:nvSpPr>
        <p:spPr>
          <a:xfrm>
            <a:off x="7949028" y="6514072"/>
            <a:ext cx="39205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Prairies et haies du réseau bocagers à l’Est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0E261E-25A0-4ABF-9054-6D8C738164C0}"/>
              </a:ext>
            </a:extLst>
          </p:cNvPr>
          <p:cNvSpPr txBox="1"/>
          <p:nvPr/>
        </p:nvSpPr>
        <p:spPr>
          <a:xfrm>
            <a:off x="76301" y="6492025"/>
            <a:ext cx="34817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Champs de culture près de la Verrière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A6FD42-B36F-464E-AAF6-6B980C7E3514}"/>
              </a:ext>
            </a:extLst>
          </p:cNvPr>
          <p:cNvSpPr txBox="1"/>
          <p:nvPr/>
        </p:nvSpPr>
        <p:spPr>
          <a:xfrm>
            <a:off x="3841947" y="6502824"/>
            <a:ext cx="34817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Bois de la </a:t>
            </a:r>
            <a:r>
              <a:rPr lang="fr-FR" sz="1400" dirty="0" err="1">
                <a:solidFill>
                  <a:schemeClr val="bg1"/>
                </a:solidFill>
              </a:rPr>
              <a:t>Bodinière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8F3829-A026-4445-8DC3-C3692324FEC2}"/>
              </a:ext>
            </a:extLst>
          </p:cNvPr>
          <p:cNvSpPr txBox="1"/>
          <p:nvPr/>
        </p:nvSpPr>
        <p:spPr>
          <a:xfrm>
            <a:off x="-62769" y="577875"/>
            <a:ext cx="2995397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400" dirty="0"/>
              <a:t>Habitats relativement diversifiés.</a:t>
            </a:r>
          </a:p>
          <a:p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dirty="0"/>
              <a:t>Intérêts paysagers, culturels, sociaux et services écosystémiques rendus à étudier.</a:t>
            </a:r>
          </a:p>
          <a:p>
            <a:pPr marL="171450" indent="-171450">
              <a:buFontTx/>
              <a:buChar char="-"/>
            </a:pPr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dirty="0"/>
              <a:t>Carte qui montre peu la diversité des habitats en ville. Existence d’un biais d’étude.</a:t>
            </a:r>
          </a:p>
          <a:p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dirty="0"/>
              <a:t>Questionnement sur l’urbanisation future des espaces à fort couvert végétal ?</a:t>
            </a:r>
          </a:p>
          <a:p>
            <a:pPr marL="171450" indent="-171450">
              <a:buFontTx/>
              <a:buChar char="-"/>
            </a:pPr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dirty="0"/>
              <a:t>Impact du changement climatique sur ces milieux ?</a:t>
            </a:r>
          </a:p>
          <a:p>
            <a:pPr marL="171450" indent="-171450">
              <a:buFontTx/>
              <a:buChar char="-"/>
            </a:pPr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0464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51792"/>
          </a:xfrm>
        </p:spPr>
        <p:txBody>
          <a:bodyPr rtlCol="0"/>
          <a:lstStyle/>
          <a:p>
            <a:pPr rtl="0"/>
            <a:r>
              <a:rPr lang="fr-FR" sz="3600" dirty="0"/>
              <a:t>Contexte du stage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425E7C-869F-405B-9422-69DEE52695D2}"/>
              </a:ext>
            </a:extLst>
          </p:cNvPr>
          <p:cNvSpPr txBox="1"/>
          <p:nvPr/>
        </p:nvSpPr>
        <p:spPr>
          <a:xfrm>
            <a:off x="386862" y="1259176"/>
            <a:ext cx="11418276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Inventaire de la biodiversité réalisé depuis 3 ans par ADDULT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(Arbres remarquables, papillons, insectes, amphibiens).</a:t>
            </a:r>
          </a:p>
          <a:p>
            <a:pPr marL="285750" indent="-285750">
              <a:buFontTx/>
              <a:buChar char="-"/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Projets d’aménagements du territoire à venir sur la commune. (la Prison et les extensions récentes des quartiers résidentiels de la </a:t>
            </a:r>
            <a:r>
              <a:rPr lang="fr-F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Quantinière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fr-F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Besoin d’approfondir les connaissances sur la biodiversité à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rélazé.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277B85-1594-4F79-94E6-7E5489439029}"/>
              </a:ext>
            </a:extLst>
          </p:cNvPr>
          <p:cNvSpPr txBox="1"/>
          <p:nvPr/>
        </p:nvSpPr>
        <p:spPr>
          <a:xfrm>
            <a:off x="2778369" y="6240444"/>
            <a:ext cx="68316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400" dirty="0"/>
              <a:t>Grues des bâtiments en construction depuis les bocages Est de Trélazé, juin 2021</a:t>
            </a:r>
          </a:p>
        </p:txBody>
      </p:sp>
      <p:pic>
        <p:nvPicPr>
          <p:cNvPr id="8" name="Image 7" descr="Une image contenant texte, herbe, extérieur, ciel&#10;&#10;Description générée automatiquement">
            <a:extLst>
              <a:ext uri="{FF2B5EF4-FFF2-40B4-BE49-F238E27FC236}">
                <a16:creationId xmlns:a16="http://schemas.microsoft.com/office/drawing/2014/main" id="{A52E5908-651B-493E-9FB6-A68D068FA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858" y="3429000"/>
            <a:ext cx="4386283" cy="28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9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62808"/>
          </a:xfrm>
        </p:spPr>
        <p:txBody>
          <a:bodyPr rtlCol="0"/>
          <a:lstStyle/>
          <a:p>
            <a:pPr rtl="0"/>
            <a:r>
              <a:rPr lang="fr-FR" sz="3600" dirty="0"/>
              <a:t>Objectifs du stage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BB3772-E25A-4486-B623-B714A3CC94BF}"/>
              </a:ext>
            </a:extLst>
          </p:cNvPr>
          <p:cNvSpPr txBox="1"/>
          <p:nvPr/>
        </p:nvSpPr>
        <p:spPr>
          <a:xfrm>
            <a:off x="956896" y="1720839"/>
            <a:ext cx="10278207" cy="34163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Cartographie des habitats naturels et semi-naturels avec la typologie (classification) </a:t>
            </a:r>
            <a:r>
              <a:rPr lang="fr-FR" dirty="0" err="1"/>
              <a:t>Eunis</a:t>
            </a:r>
            <a:r>
              <a:rPr lang="fr-FR" dirty="0"/>
              <a:t>.</a:t>
            </a:r>
          </a:p>
          <a:p>
            <a:r>
              <a:rPr lang="fr-FR" i="1" dirty="0"/>
              <a:t>Cartes à l’échelle 1:5000</a:t>
            </a:r>
            <a:r>
              <a:rPr lang="fr-FR" i="1" baseline="30000" dirty="0"/>
              <a:t>ème</a:t>
            </a:r>
            <a:r>
              <a:rPr lang="fr-FR" i="1" dirty="0"/>
              <a:t> (Habitats de moins de 600 m² non représentés </a:t>
            </a:r>
            <a:r>
              <a:rPr lang="fr-FR" i="1" dirty="0">
                <a:sym typeface="Wingdings" panose="05000000000000000000" pitchFamily="2" charset="2"/>
              </a:rPr>
              <a:t> Catégorie complexe d’habitat X</a:t>
            </a:r>
            <a:r>
              <a:rPr lang="fr-FR" i="1" dirty="0"/>
              <a:t>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Constitution d'une base d'information géographique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Identification et délimitation (à la même échelle du 1/5 000) des secteurs géographiques plus remarquables pour la flore et la végétation.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Augmenter la connaissance sur les habitats de Trélazé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772CF3-AB8B-4C07-B8AC-DCD45EA3AF97}"/>
              </a:ext>
            </a:extLst>
          </p:cNvPr>
          <p:cNvSpPr txBox="1"/>
          <p:nvPr/>
        </p:nvSpPr>
        <p:spPr>
          <a:xfrm>
            <a:off x="2892670" y="6212660"/>
            <a:ext cx="49986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400" dirty="0"/>
              <a:t>Prairie de fauche dans les bocages Est de Trélazé, juin 2021</a:t>
            </a:r>
          </a:p>
        </p:txBody>
      </p:sp>
      <p:pic>
        <p:nvPicPr>
          <p:cNvPr id="4" name="Image 3" descr="Une image contenant herbe, extérieur, ciel, champ&#10;&#10;Description générée automatiquement">
            <a:extLst>
              <a:ext uri="{FF2B5EF4-FFF2-40B4-BE49-F238E27FC236}">
                <a16:creationId xmlns:a16="http://schemas.microsoft.com/office/drawing/2014/main" id="{97A980E3-5F71-42A7-A686-0AB9C6E237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005" y="4223761"/>
            <a:ext cx="4292322" cy="24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609600" y="-556724"/>
            <a:ext cx="10972800" cy="1362808"/>
          </a:xfrm>
        </p:spPr>
        <p:txBody>
          <a:bodyPr rtlCol="0"/>
          <a:lstStyle/>
          <a:p>
            <a:pPr rtl="0"/>
            <a:r>
              <a:rPr lang="fr-FR" sz="3600" dirty="0"/>
              <a:t>La typologie EUNIS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43B1D7-5191-41CC-8205-D8D2DDD98890}"/>
              </a:ext>
            </a:extLst>
          </p:cNvPr>
          <p:cNvSpPr txBox="1"/>
          <p:nvPr/>
        </p:nvSpPr>
        <p:spPr>
          <a:xfrm>
            <a:off x="971550" y="757129"/>
            <a:ext cx="102489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 err="1"/>
              <a:t>European</a:t>
            </a:r>
            <a:r>
              <a:rPr lang="fr-FR" dirty="0"/>
              <a:t> Nature Information System (EUNIS) </a:t>
            </a:r>
          </a:p>
          <a:p>
            <a:r>
              <a:rPr lang="fr-FR" dirty="0">
                <a:sym typeface="Wingdings" panose="05000000000000000000" pitchFamily="2" charset="2"/>
              </a:rPr>
              <a:t> Construit à partir de diverses classifications européennes dont CORINE biotope. </a:t>
            </a:r>
          </a:p>
          <a:p>
            <a:r>
              <a:rPr lang="fr-FR" dirty="0">
                <a:sym typeface="Wingdings" panose="05000000000000000000" pitchFamily="2" charset="2"/>
              </a:rPr>
              <a:t>Classification regroupant tout les milieux terrestres et marins, naturels et semi-naturels, d’Europe.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E1A6CC-BC0F-448B-8374-FA87F671CBBB}"/>
              </a:ext>
            </a:extLst>
          </p:cNvPr>
          <p:cNvSpPr txBox="1"/>
          <p:nvPr/>
        </p:nvSpPr>
        <p:spPr>
          <a:xfrm>
            <a:off x="764485" y="2994312"/>
            <a:ext cx="1952625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1200" dirty="0"/>
              <a:t>Accessible en ligne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3D55FC-B019-4C90-911C-B4A06A65A5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959" y="3295049"/>
            <a:ext cx="2544779" cy="359880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6BE89A0-16E3-4D51-8FE9-3FA32A75F3FA}"/>
              </a:ext>
            </a:extLst>
          </p:cNvPr>
          <p:cNvSpPr txBox="1"/>
          <p:nvPr/>
        </p:nvSpPr>
        <p:spPr>
          <a:xfrm>
            <a:off x="3445845" y="3018049"/>
            <a:ext cx="1952625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1200" dirty="0"/>
              <a:t>Niveau 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15F582B-9DE0-4E09-A001-7F21794831E1}"/>
              </a:ext>
            </a:extLst>
          </p:cNvPr>
          <p:cNvSpPr txBox="1"/>
          <p:nvPr/>
        </p:nvSpPr>
        <p:spPr>
          <a:xfrm>
            <a:off x="6433025" y="3018049"/>
            <a:ext cx="1952625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1200" dirty="0"/>
              <a:t>Niveau 2, puis 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DA192C2-7142-4FE0-9EF9-A8E9E58AFD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859" y="3317404"/>
            <a:ext cx="2193156" cy="17151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5CF43CA-D6E5-4F42-99FE-D866330152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363" y="3322584"/>
            <a:ext cx="3130060" cy="294453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1360C83-68EC-4C9F-A585-102EF994E215}"/>
              </a:ext>
            </a:extLst>
          </p:cNvPr>
          <p:cNvSpPr txBox="1"/>
          <p:nvPr/>
        </p:nvSpPr>
        <p:spPr>
          <a:xfrm>
            <a:off x="9629775" y="3018049"/>
            <a:ext cx="1952625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1200" dirty="0"/>
              <a:t>Niveau 4 et plus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43B858B-6C5B-4C3B-8506-C9FDF9D432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550" y="5051561"/>
            <a:ext cx="2544779" cy="171510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AB18CD4-BF13-410A-9997-E7065A4A0A3B}"/>
              </a:ext>
            </a:extLst>
          </p:cNvPr>
          <p:cNvSpPr txBox="1"/>
          <p:nvPr/>
        </p:nvSpPr>
        <p:spPr>
          <a:xfrm>
            <a:off x="1409700" y="1718227"/>
            <a:ext cx="9372600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Exemple : E2.211 </a:t>
            </a:r>
            <a:r>
              <a:rPr lang="fr-FR" dirty="0">
                <a:sym typeface="Wingdings" panose="05000000000000000000" pitchFamily="2" charset="2"/>
              </a:rPr>
              <a:t> Prairies atlantiques à </a:t>
            </a:r>
            <a:r>
              <a:rPr lang="fr-FR" dirty="0" err="1">
                <a:sym typeface="Wingdings" panose="05000000000000000000" pitchFamily="2" charset="2"/>
              </a:rPr>
              <a:t>Arrhenatherum</a:t>
            </a:r>
            <a:r>
              <a:rPr lang="fr-FR" dirty="0">
                <a:sym typeface="Wingdings" panose="05000000000000000000" pitchFamily="2" charset="2"/>
              </a:rPr>
              <a:t> (fétuque)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sz="1400" dirty="0">
                <a:sym typeface="Wingdings" panose="05000000000000000000" pitchFamily="2" charset="2"/>
              </a:rPr>
              <a:t>Détermination grâce aux clé de déterminations.</a:t>
            </a:r>
          </a:p>
          <a:p>
            <a:r>
              <a:rPr lang="fr-FR" sz="1400" dirty="0">
                <a:sym typeface="Wingdings" panose="05000000000000000000" pitchFamily="2" charset="2"/>
              </a:rPr>
              <a:t>Vérifications et descriptions complémentaires sur le site de l’INPN : https://inpn.mnhn.fr/habitat/cd_typo/7</a:t>
            </a:r>
            <a:endParaRPr lang="fr-FR" sz="1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AA9AF1-A3FA-4F49-B167-2D4DDADC93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80" y="3295048"/>
            <a:ext cx="2305036" cy="32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2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09837"/>
          </a:xfrm>
        </p:spPr>
        <p:txBody>
          <a:bodyPr rtlCol="0"/>
          <a:lstStyle/>
          <a:p>
            <a:pPr rtl="0"/>
            <a:r>
              <a:rPr lang="fr-FR" sz="3600" dirty="0"/>
              <a:t>Déroulement du Stage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43B1D7-5191-41CC-8205-D8D2DDD98890}"/>
              </a:ext>
            </a:extLst>
          </p:cNvPr>
          <p:cNvSpPr txBox="1"/>
          <p:nvPr/>
        </p:nvSpPr>
        <p:spPr>
          <a:xfrm>
            <a:off x="852854" y="1263725"/>
            <a:ext cx="10486292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Reconnaissance du terrain et des problématiques présentes à Trélazé (Terminé)</a:t>
            </a:r>
          </a:p>
          <a:p>
            <a:pPr marL="285750" indent="-285750">
              <a:buFontTx/>
              <a:buChar char="-"/>
            </a:pPr>
            <a:r>
              <a:rPr lang="fr-FR" dirty="0"/>
              <a:t>Fixation de la méthodologie (Terminé)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Sortie terrain : Reconnaissance des habitats et détermination des espèces caractéristiques (Terminé)</a:t>
            </a:r>
          </a:p>
          <a:p>
            <a:pPr marL="285750" indent="-285750">
              <a:buFontTx/>
              <a:buChar char="-"/>
            </a:pPr>
            <a:r>
              <a:rPr lang="fr-FR" dirty="0"/>
              <a:t>Création des cartes et bases de données (Terminé)</a:t>
            </a:r>
          </a:p>
          <a:p>
            <a:pPr marL="285750" indent="-285750">
              <a:buFontTx/>
              <a:buChar char="-"/>
            </a:pPr>
            <a:r>
              <a:rPr lang="fr-FR" dirty="0"/>
              <a:t>Rédaction du rapport (en finition)</a:t>
            </a:r>
          </a:p>
        </p:txBody>
      </p:sp>
      <p:pic>
        <p:nvPicPr>
          <p:cNvPr id="5" name="Image 4" descr="Une image contenant herbe, extérieur, champ, plante&#10;&#10;Description générée automatiquement">
            <a:extLst>
              <a:ext uri="{FF2B5EF4-FFF2-40B4-BE49-F238E27FC236}">
                <a16:creationId xmlns:a16="http://schemas.microsoft.com/office/drawing/2014/main" id="{B7295284-B5B7-481A-9930-6362EFC879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309" y="3198330"/>
            <a:ext cx="3938445" cy="2953833"/>
          </a:xfrm>
          <a:prstGeom prst="rect">
            <a:avLst/>
          </a:prstGeom>
        </p:spPr>
      </p:pic>
      <p:pic>
        <p:nvPicPr>
          <p:cNvPr id="7" name="Image 6" descr="Une image contenant arbre, extérieur&#10;&#10;Description générée automatiquement">
            <a:extLst>
              <a:ext uri="{FF2B5EF4-FFF2-40B4-BE49-F238E27FC236}">
                <a16:creationId xmlns:a16="http://schemas.microsoft.com/office/drawing/2014/main" id="{6D4ADB2C-2916-49A4-8D1E-F363813545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9471" y="3922720"/>
            <a:ext cx="2833837" cy="1594034"/>
          </a:xfrm>
          <a:prstGeom prst="rect">
            <a:avLst/>
          </a:prstGeom>
        </p:spPr>
      </p:pic>
      <p:pic>
        <p:nvPicPr>
          <p:cNvPr id="9" name="Image 8" descr="Une image contenant arbre, herbe, extérieur, plante&#10;&#10;Description générée automatiquement">
            <a:extLst>
              <a:ext uri="{FF2B5EF4-FFF2-40B4-BE49-F238E27FC236}">
                <a16:creationId xmlns:a16="http://schemas.microsoft.com/office/drawing/2014/main" id="{10C41991-D3DF-4FA5-8704-7F4D687075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670" y="3608055"/>
            <a:ext cx="4495290" cy="2528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CBA38AC-A275-4A1B-A3BA-4399BFD53D28}"/>
              </a:ext>
            </a:extLst>
          </p:cNvPr>
          <p:cNvSpPr txBox="1"/>
          <p:nvPr/>
        </p:nvSpPr>
        <p:spPr>
          <a:xfrm>
            <a:off x="1424355" y="6136654"/>
            <a:ext cx="56886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200" dirty="0"/>
              <a:t>Sortie terrain en forêt avec Claude Léger à la mi-juin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ACB3DA-146F-4EC0-A8B3-B0B809BCBA47}"/>
              </a:ext>
            </a:extLst>
          </p:cNvPr>
          <p:cNvSpPr txBox="1"/>
          <p:nvPr/>
        </p:nvSpPr>
        <p:spPr>
          <a:xfrm>
            <a:off x="7025054" y="6152163"/>
            <a:ext cx="516694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100" dirty="0"/>
              <a:t>Fritillaire pintade au printemps près de l’Authion printemps 2021 </a:t>
            </a:r>
          </a:p>
          <a:p>
            <a:r>
              <a:rPr lang="fr-FR" sz="1100" dirty="0"/>
              <a:t>(Photo : Claude Léger)</a:t>
            </a:r>
          </a:p>
        </p:txBody>
      </p:sp>
    </p:spTree>
    <p:extLst>
      <p:ext uri="{BB962C8B-B14F-4D97-AF65-F5344CB8AC3E}">
        <p14:creationId xmlns:p14="http://schemas.microsoft.com/office/powerpoint/2010/main" val="369128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title="Disposition de titre et de contenu avec graphique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55839"/>
          </a:xfrm>
        </p:spPr>
        <p:txBody>
          <a:bodyPr rtlCol="0"/>
          <a:lstStyle/>
          <a:p>
            <a:pPr rtl="0"/>
            <a:r>
              <a:rPr lang="fr-FR" sz="3600" dirty="0"/>
              <a:t>Principaux résultats</a:t>
            </a:r>
          </a:p>
        </p:txBody>
      </p:sp>
      <p:pic>
        <p:nvPicPr>
          <p:cNvPr id="4" name="Image 3" descr="Une image contenant plante, fleur&#10;&#10;Description générée automatiquement">
            <a:extLst>
              <a:ext uri="{FF2B5EF4-FFF2-40B4-BE49-F238E27FC236}">
                <a16:creationId xmlns:a16="http://schemas.microsoft.com/office/drawing/2014/main" id="{20D0ACBA-B884-49E7-B915-E948B30E11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" y="3965383"/>
            <a:ext cx="2226094" cy="2083777"/>
          </a:xfrm>
          <a:prstGeom prst="rect">
            <a:avLst/>
          </a:prstGeom>
        </p:spPr>
      </p:pic>
      <p:pic>
        <p:nvPicPr>
          <p:cNvPr id="6" name="Image 5" descr="Une image contenant herbe, extérieur&#10;&#10;Description générée automatiquement">
            <a:extLst>
              <a:ext uri="{FF2B5EF4-FFF2-40B4-BE49-F238E27FC236}">
                <a16:creationId xmlns:a16="http://schemas.microsoft.com/office/drawing/2014/main" id="{15AAA257-FF7E-4EED-9E32-94FB2618CD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6371" y="3994719"/>
            <a:ext cx="2555630" cy="2054442"/>
          </a:xfrm>
          <a:prstGeom prst="rect">
            <a:avLst/>
          </a:prstGeom>
        </p:spPr>
      </p:pic>
      <p:pic>
        <p:nvPicPr>
          <p:cNvPr id="8" name="Image 7" descr="Une image contenant arbre, extérieur, plante, saleté&#10;&#10;Description générée automatiquement">
            <a:extLst>
              <a:ext uri="{FF2B5EF4-FFF2-40B4-BE49-F238E27FC236}">
                <a16:creationId xmlns:a16="http://schemas.microsoft.com/office/drawing/2014/main" id="{EA2F5913-BB3B-45EA-8B54-D3DBB2399F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385" y="1109837"/>
            <a:ext cx="7408985" cy="4939323"/>
          </a:xfrm>
          <a:prstGeom prst="rect">
            <a:avLst/>
          </a:prstGeom>
        </p:spPr>
      </p:pic>
      <p:pic>
        <p:nvPicPr>
          <p:cNvPr id="10" name="Image 9" descr="Une image contenant herbe, plante, fleur, extérieur&#10;&#10;Description générée automatiquement">
            <a:extLst>
              <a:ext uri="{FF2B5EF4-FFF2-40B4-BE49-F238E27FC236}">
                <a16:creationId xmlns:a16="http://schemas.microsoft.com/office/drawing/2014/main" id="{5EE9DE17-4999-47BA-9D62-E8A40DE204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510656"/>
            <a:ext cx="2226094" cy="1484063"/>
          </a:xfrm>
          <a:prstGeom prst="rect">
            <a:avLst/>
          </a:prstGeom>
        </p:spPr>
      </p:pic>
      <p:pic>
        <p:nvPicPr>
          <p:cNvPr id="12" name="Image 11" descr="Une image contenant champignon, herbe, lichen, plante&#10;&#10;Description générée automatiquement">
            <a:extLst>
              <a:ext uri="{FF2B5EF4-FFF2-40B4-BE49-F238E27FC236}">
                <a16:creationId xmlns:a16="http://schemas.microsoft.com/office/drawing/2014/main" id="{FE2B9956-15F5-4F6B-BA38-722C04ED7E1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143" y="1855177"/>
            <a:ext cx="2560565" cy="21395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FADE884-4570-4D93-8F39-575E2BA6691B}"/>
              </a:ext>
            </a:extLst>
          </p:cNvPr>
          <p:cNvSpPr txBox="1"/>
          <p:nvPr/>
        </p:nvSpPr>
        <p:spPr>
          <a:xfrm>
            <a:off x="3779717" y="6049160"/>
            <a:ext cx="43043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400" i="1" dirty="0"/>
              <a:t>Boulais près du stade Bernard </a:t>
            </a:r>
            <a:r>
              <a:rPr lang="fr-FR" sz="1400" i="1" dirty="0" err="1"/>
              <a:t>Bioteau</a:t>
            </a:r>
            <a:r>
              <a:rPr lang="fr-FR" sz="1400" i="1" dirty="0"/>
              <a:t>, juillet 2021</a:t>
            </a:r>
            <a:endParaRPr lang="fr-FR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955CD13-6705-4A65-AFD6-02B851AC44C0}"/>
              </a:ext>
            </a:extLst>
          </p:cNvPr>
          <p:cNvSpPr txBox="1"/>
          <p:nvPr/>
        </p:nvSpPr>
        <p:spPr>
          <a:xfrm>
            <a:off x="343135" y="1956659"/>
            <a:ext cx="17054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/>
              <a:t>lathyrus </a:t>
            </a:r>
            <a:r>
              <a:rPr lang="fr-FR" sz="1600" i="1" dirty="0" err="1"/>
              <a:t>latifolius</a:t>
            </a:r>
            <a:r>
              <a:rPr lang="fr-FR" sz="1600" dirty="0"/>
              <a:t>, Pois vivace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D9BD0B-8D1E-4DBD-AFB1-6BE9AFE856B6}"/>
              </a:ext>
            </a:extLst>
          </p:cNvPr>
          <p:cNvSpPr txBox="1"/>
          <p:nvPr/>
        </p:nvSpPr>
        <p:spPr>
          <a:xfrm>
            <a:off x="9630142" y="6018383"/>
            <a:ext cx="223232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/>
              <a:t>Trifolium </a:t>
            </a:r>
            <a:r>
              <a:rPr lang="fr-FR" sz="1600" i="1" dirty="0" err="1"/>
              <a:t>arvense</a:t>
            </a:r>
            <a:r>
              <a:rPr lang="fr-FR" sz="1600" dirty="0"/>
              <a:t>, Trèfle Pied-de-lièvre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E24B9C-E183-4E25-BC60-8BDAF7673638}"/>
              </a:ext>
            </a:extLst>
          </p:cNvPr>
          <p:cNvSpPr txBox="1"/>
          <p:nvPr/>
        </p:nvSpPr>
        <p:spPr>
          <a:xfrm>
            <a:off x="9478108" y="1487080"/>
            <a:ext cx="2778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/>
              <a:t>sedum album</a:t>
            </a:r>
            <a:r>
              <a:rPr lang="fr-FR" sz="1600" dirty="0"/>
              <a:t>, Orpin blanc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E40E387-0F8D-4FE6-9DC1-0974D51BD513}"/>
              </a:ext>
            </a:extLst>
          </p:cNvPr>
          <p:cNvSpPr txBox="1"/>
          <p:nvPr/>
        </p:nvSpPr>
        <p:spPr>
          <a:xfrm>
            <a:off x="0" y="6018383"/>
            <a:ext cx="276078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sz="1600" i="1" dirty="0" err="1"/>
              <a:t>Andryala</a:t>
            </a:r>
            <a:r>
              <a:rPr lang="fr-FR" sz="1600" i="1" dirty="0"/>
              <a:t> </a:t>
            </a:r>
            <a:r>
              <a:rPr lang="fr-FR" sz="1600" i="1" dirty="0" err="1"/>
              <a:t>integrifolia</a:t>
            </a:r>
            <a:r>
              <a:rPr lang="fr-FR" sz="1600" dirty="0"/>
              <a:t>, </a:t>
            </a:r>
            <a:r>
              <a:rPr lang="fr-FR" sz="1600" dirty="0" err="1"/>
              <a:t>Andryale</a:t>
            </a:r>
            <a:r>
              <a:rPr lang="fr-FR" sz="1600" dirty="0"/>
              <a:t> à feuilles entières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E8FEF27-8D9A-46B6-9481-19829390497E}"/>
              </a:ext>
            </a:extLst>
          </p:cNvPr>
          <p:cNvSpPr txBox="1"/>
          <p:nvPr/>
        </p:nvSpPr>
        <p:spPr>
          <a:xfrm>
            <a:off x="106451" y="590884"/>
            <a:ext cx="28038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b="1" i="1" dirty="0"/>
              <a:t>Qu’est ce qu’un habitat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1795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90831A34-AF31-486B-88BC-FB03B852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0"/>
            <a:ext cx="9680744" cy="6844083"/>
          </a:xfrm>
          <a:prstGeom prst="rect">
            <a:avLst/>
          </a:prstGeom>
        </p:spPr>
      </p:pic>
      <p:sp>
        <p:nvSpPr>
          <p:cNvPr id="7" name="Titre 1" title="Disposition de titre et de contenu avec graphique">
            <a:extLst>
              <a:ext uri="{FF2B5EF4-FFF2-40B4-BE49-F238E27FC236}">
                <a16:creationId xmlns:a16="http://schemas.microsoft.com/office/drawing/2014/main" id="{F8CEB47D-C077-44E3-ABA8-C7D6C25B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50414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135629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73373679-334C-463B-BB30-A4C4F5A828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  <p:sp>
        <p:nvSpPr>
          <p:cNvPr id="7" name="Titre 1" title="Disposition de titre et de contenu avec graphique">
            <a:extLst>
              <a:ext uri="{FF2B5EF4-FFF2-40B4-BE49-F238E27FC236}">
                <a16:creationId xmlns:a16="http://schemas.microsoft.com/office/drawing/2014/main" id="{F8CEB47D-C077-44E3-ABA8-C7D6C25B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307731"/>
          </a:xfrm>
        </p:spPr>
        <p:txBody>
          <a:bodyPr rtlCol="0"/>
          <a:lstStyle/>
          <a:p>
            <a:pPr algn="l" rtl="0"/>
            <a:r>
              <a:rPr lang="fr-FR" sz="1800" dirty="0"/>
              <a:t>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3150677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 conception Littora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905_TF03460566" id="{F687D625-AC7D-42AB-9CAC-0FC28273380F}" vid="{EFC45A0E-C09A-473F-AF2C-77B5F48B51B7}"/>
    </a:ext>
  </a:extLst>
</a:theme>
</file>

<file path=ppt/theme/theme2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Diapositives conception Littoral</Template>
  <TotalTime>2004</TotalTime>
  <Words>859</Words>
  <Application>Microsoft Office PowerPoint</Application>
  <PresentationFormat>Grand écran</PresentationFormat>
  <Paragraphs>164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Courier New</vt:lpstr>
      <vt:lpstr>Palatino Linotype</vt:lpstr>
      <vt:lpstr>Modèle conception Littoral</vt:lpstr>
      <vt:lpstr>Cartographie des habitats naturels et semi-naturels de Trélazé</vt:lpstr>
      <vt:lpstr>Qui je suis</vt:lpstr>
      <vt:lpstr>Contexte du stage</vt:lpstr>
      <vt:lpstr>Objectifs du stage</vt:lpstr>
      <vt:lpstr>La typologie EUNIS</vt:lpstr>
      <vt:lpstr>Déroulement du Stage</vt:lpstr>
      <vt:lpstr>Principaux résultats</vt:lpstr>
      <vt:lpstr>Principaux résultats</vt:lpstr>
      <vt:lpstr>Principaux résultats</vt:lpstr>
      <vt:lpstr>Principaux résultats</vt:lpstr>
      <vt:lpstr>Principaux résultats</vt:lpstr>
      <vt:lpstr>Principaux résultats</vt:lpstr>
      <vt:lpstr>Principaux résultats</vt:lpstr>
      <vt:lpstr>Principaux résultats</vt:lpstr>
      <vt:lpstr>Principaux résultats</vt:lpstr>
      <vt:lpstr>Principaux résultats</vt:lpstr>
      <vt:lpstr>Principaux résultats</vt:lpstr>
      <vt:lpstr>Principaux résultats</vt:lpstr>
      <vt:lpstr>Principaux résultats : Haies</vt:lpstr>
      <vt:lpstr>Principaux résultats : Haies</vt:lpstr>
      <vt:lpstr>Habitats les plus représentés à Trélazé</vt:lpstr>
      <vt:lpstr>Présentation PowerPoint</vt:lpstr>
      <vt:lpstr>Comparaison avec les cartes antérieures</vt:lpstr>
      <vt:lpstr>Propositions d’espaces remarquables et d’espaces vulnérables</vt:lpstr>
      <vt:lpstr>Biodiversité</vt:lpstr>
      <vt:lpstr>Biodiversité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Cartographie des habitats naturels et semi-naturels de Trélazé</dc:title>
  <dc:creator>Alexis Brière</dc:creator>
  <cp:lastModifiedBy>Alexis Brière</cp:lastModifiedBy>
  <cp:revision>75</cp:revision>
  <dcterms:created xsi:type="dcterms:W3CDTF">2021-06-17T08:24:00Z</dcterms:created>
  <dcterms:modified xsi:type="dcterms:W3CDTF">2021-09-29T19:05:46Z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